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72"/>
  </p:notesMasterIdLst>
  <p:sldIdLst>
    <p:sldId id="256" r:id="rId2"/>
    <p:sldId id="516" r:id="rId3"/>
    <p:sldId id="457" r:id="rId4"/>
    <p:sldId id="462" r:id="rId5"/>
    <p:sldId id="460" r:id="rId6"/>
    <p:sldId id="461" r:id="rId7"/>
    <p:sldId id="395" r:id="rId8"/>
    <p:sldId id="463" r:id="rId9"/>
    <p:sldId id="423" r:id="rId10"/>
    <p:sldId id="424" r:id="rId11"/>
    <p:sldId id="425" r:id="rId12"/>
    <p:sldId id="426" r:id="rId13"/>
    <p:sldId id="464" r:id="rId14"/>
    <p:sldId id="465" r:id="rId15"/>
    <p:sldId id="537" r:id="rId16"/>
    <p:sldId id="538" r:id="rId17"/>
    <p:sldId id="539" r:id="rId18"/>
    <p:sldId id="469" r:id="rId19"/>
    <p:sldId id="466" r:id="rId20"/>
    <p:sldId id="540" r:id="rId21"/>
    <p:sldId id="541" r:id="rId22"/>
    <p:sldId id="468" r:id="rId23"/>
    <p:sldId id="500" r:id="rId24"/>
    <p:sldId id="501" r:id="rId25"/>
    <p:sldId id="542" r:id="rId26"/>
    <p:sldId id="543" r:id="rId27"/>
    <p:sldId id="544" r:id="rId28"/>
    <p:sldId id="545" r:id="rId29"/>
    <p:sldId id="546" r:id="rId30"/>
    <p:sldId id="547" r:id="rId31"/>
    <p:sldId id="548" r:id="rId32"/>
    <p:sldId id="473" r:id="rId33"/>
    <p:sldId id="502" r:id="rId34"/>
    <p:sldId id="475" r:id="rId35"/>
    <p:sldId id="476" r:id="rId36"/>
    <p:sldId id="503" r:id="rId37"/>
    <p:sldId id="504" r:id="rId38"/>
    <p:sldId id="479" r:id="rId39"/>
    <p:sldId id="478" r:id="rId40"/>
    <p:sldId id="480" r:id="rId41"/>
    <p:sldId id="505" r:id="rId42"/>
    <p:sldId id="481" r:id="rId43"/>
    <p:sldId id="482" r:id="rId44"/>
    <p:sldId id="506" r:id="rId45"/>
    <p:sldId id="483" r:id="rId46"/>
    <p:sldId id="512" r:id="rId47"/>
    <p:sldId id="484" r:id="rId48"/>
    <p:sldId id="507" r:id="rId49"/>
    <p:sldId id="549" r:id="rId50"/>
    <p:sldId id="485" r:id="rId51"/>
    <p:sldId id="508" r:id="rId52"/>
    <p:sldId id="486" r:id="rId53"/>
    <p:sldId id="487" r:id="rId54"/>
    <p:sldId id="488" r:id="rId55"/>
    <p:sldId id="513" r:id="rId56"/>
    <p:sldId id="489" r:id="rId57"/>
    <p:sldId id="509" r:id="rId58"/>
    <p:sldId id="490" r:id="rId59"/>
    <p:sldId id="511" r:id="rId60"/>
    <p:sldId id="491" r:id="rId61"/>
    <p:sldId id="492" r:id="rId62"/>
    <p:sldId id="493" r:id="rId63"/>
    <p:sldId id="494" r:id="rId64"/>
    <p:sldId id="514" r:id="rId65"/>
    <p:sldId id="495" r:id="rId66"/>
    <p:sldId id="496" r:id="rId67"/>
    <p:sldId id="497" r:id="rId68"/>
    <p:sldId id="498" r:id="rId69"/>
    <p:sldId id="515" r:id="rId70"/>
    <p:sldId id="292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15B"/>
    <a:srgbClr val="000000"/>
    <a:srgbClr val="DDDDDD"/>
    <a:srgbClr val="C0C0C0"/>
    <a:srgbClr val="EAEAEA"/>
    <a:srgbClr val="CC0000"/>
    <a:srgbClr val="46ACAE"/>
    <a:srgbClr val="7EA5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3" autoAdjust="0"/>
    <p:restoredTop sz="92101" autoAdjust="0"/>
  </p:normalViewPr>
  <p:slideViewPr>
    <p:cSldViewPr>
      <p:cViewPr varScale="1">
        <p:scale>
          <a:sx n="63" d="100"/>
          <a:sy n="63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F5F83D1-3B36-4E46-8E5C-DE7EF7005029}" type="datetimeFigureOut">
              <a:rPr lang="en-US"/>
              <a:pPr>
                <a:defRPr/>
              </a:pPr>
              <a:t>9/5/2016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06951F-F022-4067-A987-07348BF8B5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9031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FD50C2-0005-4BCF-9F15-36003EE34D4C}" type="slidenum">
              <a:rPr lang="en-US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8158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6951F-F022-4067-A987-07348BF8B51F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79620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EC9E4-1328-4888-A855-FF074753C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97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48DAF-B0FE-4876-9BFD-92D317FD71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911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8E1D8-B7D1-46E9-9E27-F6AE705F2A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622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09647"/>
          </a:xfrm>
        </p:spPr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28650" y="1607185"/>
            <a:ext cx="7886700" cy="4569777"/>
          </a:xfrm>
        </p:spPr>
        <p:txBody>
          <a:bodyPr/>
          <a:lstStyle>
            <a:lvl1pPr marL="344488" indent="-344488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8975" indent="-346075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033463" indent="-347663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2001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5430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457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86150" y="6356351"/>
            <a:ext cx="21717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189036"/>
            <a:ext cx="8763000" cy="145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61950" y="1285492"/>
            <a:ext cx="8782050" cy="13214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3200" y="1191230"/>
            <a:ext cx="2590800" cy="143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91241" y="1153162"/>
            <a:ext cx="666750" cy="274636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45366" y="1109832"/>
            <a:ext cx="666750" cy="27463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</a:t>
            </a:r>
            <a:fld id="{49F294B5-0961-49ED-80CF-88E3D38677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953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6226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863D-36C2-4936-94BE-143BD2D5C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221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13027-3747-48EC-B09E-EBDE228411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09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4638"/>
            <a:ext cx="7886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6"/>
            <a:ext cx="386715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8" y="1489075"/>
            <a:ext cx="386834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8" y="2193926"/>
            <a:ext cx="386834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6A30-B19E-40DA-B74F-21B8C36676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806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5A72-2274-4939-A97F-D61900099D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971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FE7DD-2B3E-4702-A27B-90E8B7CA9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605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4ADD-C62F-464C-8AD4-74FA158EDE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551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98D32-88F1-4B0B-B7D0-B2A034214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85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4E4AF-6632-477B-8EE3-E4F41EDA50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49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9700" y="1295400"/>
            <a:ext cx="6858000" cy="2209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endParaRPr lang="en-US" sz="4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1"/>
          <p:cNvSpPr>
            <a:spLocks noGrp="1"/>
          </p:cNvSpPr>
          <p:nvPr>
            <p:ph type="subTitle" idx="1"/>
          </p:nvPr>
        </p:nvSpPr>
        <p:spPr>
          <a:xfrm>
            <a:off x="1372186" y="3962400"/>
            <a:ext cx="6858000" cy="1655763"/>
          </a:xfrm>
        </p:spPr>
        <p:txBody>
          <a:bodyPr/>
          <a:lstStyle/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VIỆT KHÁNH</a:t>
            </a:r>
          </a:p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Email: tranvietkhanh79@gmail.com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0" y="6468739"/>
            <a:ext cx="3185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Cập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nhật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: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04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tháng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09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năm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en-US" sz="16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400"/>
          </a:xfrm>
        </p:spPr>
        <p:txBody>
          <a:bodyPr/>
          <a:lstStyle/>
          <a:p>
            <a:pPr eaLnBrk="1" hangingPunct="1"/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DC97B59-DC3C-4AD9-BF13-F1A7E99E26C1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2293" name="Content Placeholder 2"/>
          <p:cNvSpPr txBox="1">
            <a:spLocks/>
          </p:cNvSpPr>
          <p:nvPr/>
        </p:nvSpPr>
        <p:spPr bwMode="gray">
          <a:xfrm>
            <a:off x="628650" y="1219200"/>
            <a:ext cx="828675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TênĐốiTượng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&gt;();</a:t>
            </a: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VD: HOCSINH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HOCSINH();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TênĐốiTượng.TênPhươngThức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([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VD:	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hsA.Nhap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hsA.Xuat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400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/>
              <a:t>VD: </a:t>
            </a:r>
            <a:r>
              <a:rPr lang="en-US" sz="2400" dirty="0" err="1"/>
              <a:t>Nhập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họ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,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toán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1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.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trung</a:t>
            </a:r>
            <a:r>
              <a:rPr lang="en-US" sz="2400" dirty="0"/>
              <a:t> </a:t>
            </a:r>
            <a:r>
              <a:rPr lang="en-US" sz="2400" dirty="0" err="1"/>
              <a:t>bình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in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quả</a:t>
            </a:r>
            <a:endParaRPr lang="en-US" sz="2400" dirty="0" smtClean="0">
              <a:solidFill>
                <a:schemeClr val="accent1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304800" y="1504583"/>
            <a:ext cx="8686800" cy="5337176"/>
          </a:xfrm>
        </p:spPr>
        <p:txBody>
          <a:bodyPr>
            <a:noAutofit/>
          </a:bodyPr>
          <a:lstStyle/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HOCSINH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string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hoten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toan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van;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</a:t>
            </a: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float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dtb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</a:t>
            </a: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	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	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ho ten: ");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hoten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diem van: ");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van =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int.Parse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diem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toan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");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toan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int.Parse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nl-NL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	 dtb = (float)(toan + van) / 2;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</a:t>
            </a:r>
            <a:r>
              <a:rPr lang="en-US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("Diem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{0:0.00}", </a:t>
            </a: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dtb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}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F3B439A-B8D4-40AA-9BE3-25283D005D68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Content Placeholder 2"/>
          <p:cNvSpPr>
            <a:spLocks noGrp="1"/>
          </p:cNvSpPr>
          <p:nvPr>
            <p:ph idx="4294967295"/>
          </p:nvPr>
        </p:nvSpPr>
        <p:spPr>
          <a:xfrm>
            <a:off x="1066800" y="381000"/>
            <a:ext cx="7467600" cy="6172200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Program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HOCSINH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new HOCSINH();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hsA.Nhap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hsA.Xuat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E8EE6CF-A282-49E1-8E82-FBF736AFED4F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12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344987"/>
            <a:ext cx="6299200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FA7F32D-8232-4ED1-ACD6-A4563C7376EC}" type="slidenum">
              <a:rPr lang="en-US">
                <a:solidFill>
                  <a:srgbClr val="FFFFFF"/>
                </a:solidFill>
              </a:rPr>
              <a:pPr eaLnBrk="1" hangingPunct="1"/>
              <a:t>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077200" cy="9906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smtClean="0"/>
              <a:t>Chia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file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81000" y="1298575"/>
            <a:ext cx="4267200" cy="54832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//File1.cs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namespace PC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partial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A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partial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48200" y="1298575"/>
            <a:ext cx="4419600" cy="54832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//File2.cs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namespace PC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partial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A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partial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//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}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27502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599"/>
          </a:xfrm>
        </p:spPr>
        <p:txBody>
          <a:bodyPr/>
          <a:lstStyle/>
          <a:p>
            <a:pPr eaLnBrk="1" hangingPunct="1"/>
            <a:r>
              <a:rPr lang="en-US" smtClean="0"/>
              <a:t>Thiết kế thuộc tính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30BE8E-82B1-4B1F-8071-6673557A1405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0"/>
            <a:ext cx="8534400" cy="1411289"/>
          </a:xfrm>
        </p:spPr>
        <p:txBody>
          <a:bodyPr>
            <a:noAutofit/>
          </a:bodyPr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,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/>
              <a:t> </a:t>
            </a:r>
            <a:r>
              <a:rPr lang="en-US" dirty="0" err="1" smtClean="0"/>
              <a:t>trữ</a:t>
            </a:r>
            <a:r>
              <a:rPr lang="en-US" b="0" dirty="0" smtClean="0"/>
              <a:t>. </a:t>
            </a:r>
            <a:r>
              <a:rPr lang="en-US" b="0" dirty="0" err="1" smtClean="0"/>
              <a:t>Sau</a:t>
            </a:r>
            <a:r>
              <a:rPr lang="en-US" b="0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l</a:t>
            </a:r>
            <a:r>
              <a:rPr lang="en-US" b="0" dirty="0" err="1" smtClean="0"/>
              <a:t>ập</a:t>
            </a:r>
            <a:r>
              <a:rPr lang="en-US" b="0" dirty="0" smtClean="0"/>
              <a:t> </a:t>
            </a:r>
            <a:r>
              <a:rPr lang="en-US" b="0" dirty="0" err="1" smtClean="0"/>
              <a:t>bảng</a:t>
            </a:r>
            <a:r>
              <a:rPr lang="en-US" b="0" dirty="0" smtClean="0"/>
              <a:t> </a:t>
            </a:r>
            <a:r>
              <a:rPr lang="en-US" b="0" dirty="0" err="1" smtClean="0"/>
              <a:t>mô</a:t>
            </a:r>
            <a:r>
              <a:rPr lang="en-US" b="0" dirty="0" smtClean="0"/>
              <a:t> </a:t>
            </a:r>
            <a:r>
              <a:rPr lang="en-US" b="0" dirty="0" err="1" smtClean="0"/>
              <a:t>tả</a:t>
            </a:r>
            <a:r>
              <a:rPr lang="en-US" b="0" dirty="0" smtClean="0"/>
              <a:t> </a:t>
            </a:r>
            <a:r>
              <a:rPr lang="en-US" b="0" dirty="0" err="1" smtClean="0"/>
              <a:t>thuộc</a:t>
            </a:r>
            <a:r>
              <a:rPr lang="en-US" b="0" dirty="0" smtClean="0"/>
              <a:t> </a:t>
            </a:r>
            <a:r>
              <a:rPr lang="en-US" b="0" dirty="0" err="1" smtClean="0"/>
              <a:t>tính</a:t>
            </a:r>
            <a:r>
              <a:rPr lang="en-US" b="0" dirty="0" smtClean="0"/>
              <a:t> </a:t>
            </a:r>
            <a:r>
              <a:rPr lang="en-US" b="0" dirty="0" err="1" smtClean="0"/>
              <a:t>như</a:t>
            </a:r>
            <a:r>
              <a:rPr lang="en-US" b="0" dirty="0" smtClean="0"/>
              <a:t> </a:t>
            </a:r>
            <a:r>
              <a:rPr lang="en-US" b="0" dirty="0" err="1" smtClean="0"/>
              <a:t>sau</a:t>
            </a:r>
            <a:r>
              <a:rPr lang="en-US" b="0" dirty="0" smtClean="0"/>
              <a:t>:</a:t>
            </a:r>
          </a:p>
          <a:p>
            <a:pPr algn="just" eaLnBrk="1" hangingPunct="1">
              <a:buFont typeface="Wingdings" panose="05000000000000000000" pitchFamily="2" charset="2"/>
              <a:buNone/>
              <a:defRPr/>
            </a:pPr>
            <a:endParaRPr lang="en-US" b="0" dirty="0" smtClean="0"/>
          </a:p>
          <a:p>
            <a:pPr algn="just" eaLnBrk="1" hangingPunct="1">
              <a:buFont typeface="Wingdings" panose="05000000000000000000" pitchFamily="2" charset="2"/>
              <a:buNone/>
              <a:defRPr/>
            </a:pPr>
            <a:endParaRPr lang="en-US" b="0" dirty="0" smtClean="0"/>
          </a:p>
          <a:p>
            <a:pPr algn="just" eaLnBrk="1" hangingPunct="1">
              <a:buFont typeface="Wingdings" panose="05000000000000000000" pitchFamily="2" charset="2"/>
              <a:buNone/>
              <a:defRPr/>
            </a:pPr>
            <a:endParaRPr lang="en-US" b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89168361"/>
              </p:ext>
            </p:extLst>
          </p:nvPr>
        </p:nvGraphicFramePr>
        <p:xfrm>
          <a:off x="304800" y="2590800"/>
          <a:ext cx="8534491" cy="1279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5348"/>
                <a:gridCol w="2056148"/>
                <a:gridCol w="1819611"/>
                <a:gridCol w="2137111"/>
                <a:gridCol w="1786273"/>
              </a:tblGrid>
              <a:tr h="70085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</a:tr>
              <a:tr h="39611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3069844"/>
              </p:ext>
            </p:extLst>
          </p:nvPr>
        </p:nvGraphicFramePr>
        <p:xfrm>
          <a:off x="304800" y="5059812"/>
          <a:ext cx="7991230" cy="16457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5348"/>
                <a:gridCol w="2961023"/>
                <a:gridCol w="2157748"/>
                <a:gridCol w="2137111"/>
              </a:tblGrid>
              <a:tr h="70085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 anchor="ctr">
                    <a:solidFill>
                      <a:srgbClr val="0070C0"/>
                    </a:solidFill>
                  </a:tcPr>
                </a:tc>
              </a:tr>
              <a:tr h="396112"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687" marB="45687"/>
                </a:tc>
              </a:tr>
            </a:tbl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304800" y="4052889"/>
            <a:ext cx="8534400" cy="900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8975" indent="-346075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033463" indent="-347663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 smtClean="0"/>
              <a:t>buộc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: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dirty="0" smtClean="0"/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dirty="0" smtClean="0"/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76815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solidFill>
                  <a:srgbClr val="002060"/>
                </a:solidFill>
              </a:rPr>
              <a:t>Ràng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buộc</a:t>
            </a: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645025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Ràng buộc trên lớp là các quy định, quy tắc áp đặt trên các giá trị thuộc tính của đối tượng trong lớp, sao cho đối tượng này thể hiện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vi-VN" dirty="0" smtClean="0"/>
              <a:t>.</a:t>
            </a:r>
            <a:endParaRPr lang="en-US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194CA5-1CA7-4093-8187-5E05E8C25F36}" type="slidenum">
              <a:rPr lang="en-US">
                <a:solidFill>
                  <a:srgbClr val="FFFFFF"/>
                </a:solidFill>
              </a:rPr>
              <a:pPr eaLnBrk="1" hangingPunct="1"/>
              <a:t>15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solidFill>
                  <a:srgbClr val="002060"/>
                </a:solidFill>
              </a:rPr>
              <a:t>Ràng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buộc</a:t>
            </a: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873625"/>
          </a:xfrm>
        </p:spPr>
        <p:txBody>
          <a:bodyPr rtlCol="0">
            <a:normAutofit/>
          </a:bodyPr>
          <a:lstStyle/>
          <a:p>
            <a:pPr algn="just">
              <a:defRPr/>
            </a:pPr>
            <a:r>
              <a:rPr lang="vi-VN" dirty="0" smtClean="0"/>
              <a:t>Ràng buộc tĩnh: ràng buộc trên giá trị thuộc tính.</a:t>
            </a:r>
            <a:endParaRPr lang="en-US" dirty="0" smtClean="0"/>
          </a:p>
          <a:p>
            <a:pPr algn="just">
              <a:defRPr/>
            </a:pPr>
            <a:r>
              <a:rPr lang="vi-VN" dirty="0" smtClean="0"/>
              <a:t>Ràng buộc động: ràng buộc trên biến đổi giá trị thuộc tính</a:t>
            </a:r>
            <a:r>
              <a:rPr lang="en-US" dirty="0"/>
              <a:t>.</a:t>
            </a:r>
            <a:endParaRPr lang="en-US" dirty="0" smtClean="0"/>
          </a:p>
          <a:p>
            <a:pPr marL="0" indent="0" algn="just">
              <a:buNone/>
              <a:defRPr/>
            </a:pPr>
            <a:r>
              <a:rPr lang="vi-VN" dirty="0" smtClean="0"/>
              <a:t>V</a:t>
            </a:r>
            <a:r>
              <a:rPr lang="en-US" dirty="0" smtClean="0"/>
              <a:t>D:</a:t>
            </a:r>
            <a:r>
              <a:rPr lang="vi-VN" dirty="0" smtClean="0"/>
              <a:t> </a:t>
            </a:r>
            <a:endParaRPr lang="en-US" dirty="0" smtClean="0"/>
          </a:p>
          <a:p>
            <a:pPr algn="just">
              <a:defRPr/>
            </a:pPr>
            <a:r>
              <a:rPr lang="vi-VN" dirty="0" smtClean="0"/>
              <a:t>“Lương của nhân viên ít nhất là </a:t>
            </a:r>
            <a:r>
              <a:rPr lang="en-US" dirty="0" smtClean="0"/>
              <a:t>1.</a:t>
            </a:r>
            <a:r>
              <a:rPr lang="vi-VN" dirty="0" smtClean="0"/>
              <a:t>50</a:t>
            </a:r>
            <a:r>
              <a:rPr lang="en-US" dirty="0" smtClean="0"/>
              <a:t>0</a:t>
            </a:r>
            <a:r>
              <a:rPr lang="vi-VN" dirty="0" smtClean="0"/>
              <a:t>.000 đồng” </a:t>
            </a:r>
            <a:r>
              <a:rPr lang="vi-VN" dirty="0" smtClean="0">
                <a:sym typeface="Wingdings" pitchFamily="2" charset="2"/>
              </a:rPr>
              <a:t></a:t>
            </a:r>
            <a:r>
              <a:rPr lang="vi-VN" dirty="0" smtClean="0"/>
              <a:t> Ràng buộc tĩnh.</a:t>
            </a:r>
            <a:endParaRPr lang="en-US" dirty="0" smtClean="0"/>
          </a:p>
          <a:p>
            <a:pPr algn="just">
              <a:defRPr/>
            </a:pPr>
            <a:r>
              <a:rPr lang="vi-VN" dirty="0" smtClean="0"/>
              <a:t>“Lương của nhân viên chỉ có thể tăng” </a:t>
            </a:r>
            <a:r>
              <a:rPr lang="vi-VN" dirty="0" smtClean="0">
                <a:sym typeface="Wingdings" pitchFamily="2" charset="2"/>
              </a:rPr>
              <a:t></a:t>
            </a:r>
            <a:r>
              <a:rPr lang="vi-VN" dirty="0" smtClean="0"/>
              <a:t> Ràng buộc động.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194CA5-1CA7-4093-8187-5E05E8C25F36}" type="slidenum">
              <a:rPr lang="en-US">
                <a:solidFill>
                  <a:srgbClr val="FFFFFF"/>
                </a:solidFill>
              </a:rPr>
              <a:pPr eaLnBrk="1" hangingPunct="1"/>
              <a:t>16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484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 smtClean="0"/>
              <a:t>buộc</a:t>
            </a:r>
            <a:r>
              <a:rPr lang="en-US" dirty="0" smtClean="0"/>
              <a:t> </a:t>
            </a:r>
            <a:r>
              <a:rPr lang="en-US" dirty="0" err="1" smtClean="0"/>
              <a:t>tĩnh</a:t>
            </a:r>
            <a:endParaRPr lang="en-US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924800" cy="4797425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vi-VN" dirty="0" smtClean="0"/>
              <a:t>Gồm 2 loại:</a:t>
            </a:r>
            <a:endParaRPr lang="en-US" dirty="0" smtClean="0"/>
          </a:p>
          <a:p>
            <a:pPr algn="just">
              <a:lnSpc>
                <a:spcPct val="150000"/>
              </a:lnSpc>
              <a:defRPr/>
            </a:pPr>
            <a:r>
              <a:rPr lang="vi-VN" dirty="0" smtClean="0"/>
              <a:t>Ràng buộc trên thuộc tính (Ràng buộc </a:t>
            </a:r>
            <a:r>
              <a:rPr lang="en-US" dirty="0" smtClean="0"/>
              <a:t>MGT</a:t>
            </a:r>
            <a:r>
              <a:rPr lang="vi-VN" dirty="0" smtClean="0"/>
              <a:t>)</a:t>
            </a:r>
            <a:endParaRPr lang="en-US" dirty="0" smtClean="0"/>
          </a:p>
          <a:p>
            <a:pPr algn="just">
              <a:defRPr/>
            </a:pPr>
            <a:r>
              <a:rPr lang="vi-VN" dirty="0" smtClean="0"/>
              <a:t>Ràng buộc liên thuộc tính</a:t>
            </a: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F2E5837-E60A-4C84-A7F9-D852606596C5}" type="slidenum">
              <a:rPr lang="en-US">
                <a:solidFill>
                  <a:srgbClr val="FFFFFF"/>
                </a:solidFill>
              </a:rPr>
              <a:pPr eaLnBrk="1" hangingPunct="1"/>
              <a:t>17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980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3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dirty="0" smtClean="0"/>
              <a:t>VD1</a:t>
            </a:r>
            <a:r>
              <a:rPr lang="en-US" sz="2400" dirty="0"/>
              <a:t>: </a:t>
            </a:r>
            <a:r>
              <a:rPr lang="en-US" sz="2400" dirty="0" err="1"/>
              <a:t>Xét</a:t>
            </a:r>
            <a:r>
              <a:rPr lang="en-US" sz="2400" dirty="0"/>
              <a:t> </a:t>
            </a:r>
            <a:r>
              <a:rPr lang="en-US" sz="2400" dirty="0" err="1"/>
              <a:t>lớp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CDiemKT</a:t>
            </a:r>
            <a:r>
              <a:rPr lang="en-US" sz="2400" dirty="0" smtClean="0"/>
              <a:t>) </a:t>
            </a:r>
            <a:r>
              <a:rPr lang="en-US" sz="2400" dirty="0" err="1" smtClean="0"/>
              <a:t>trên</a:t>
            </a:r>
            <a:r>
              <a:rPr lang="en-US" sz="2400" dirty="0" smtClean="0"/>
              <a:t> </a:t>
            </a:r>
            <a:r>
              <a:rPr lang="en-US" sz="2400" dirty="0" err="1"/>
              <a:t>cửa</a:t>
            </a:r>
            <a:r>
              <a:rPr lang="en-US" sz="2400" dirty="0"/>
              <a:t> </a:t>
            </a:r>
            <a:r>
              <a:rPr lang="en-US" sz="2400" dirty="0" err="1"/>
              <a:t>sổ</a:t>
            </a:r>
            <a:r>
              <a:rPr lang="en-US" sz="2400" dirty="0"/>
              <a:t> Console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30BE8E-82B1-4B1F-8071-6673557A1405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18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quarter" idx="1"/>
          </p:nvPr>
        </p:nvSpPr>
        <p:spPr>
          <a:xfrm>
            <a:off x="628650" y="1600200"/>
            <a:ext cx="7886700" cy="4949825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b="0" dirty="0" smtClean="0"/>
              <a:t>	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2037471"/>
              </p:ext>
            </p:extLst>
          </p:nvPr>
        </p:nvGraphicFramePr>
        <p:xfrm>
          <a:off x="457200" y="1821398"/>
          <a:ext cx="8166776" cy="38174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09"/>
                <a:gridCol w="1179830"/>
                <a:gridCol w="1869490"/>
                <a:gridCol w="2653470"/>
                <a:gridCol w="1562477"/>
              </a:tblGrid>
              <a:tr h="95751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endPara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endParaRPr lang="en-US" sz="2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5751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nguyên</a:t>
                      </a:r>
                      <a:endParaRPr lang="en-US" sz="28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≤ x </a:t>
                      </a:r>
                      <a:r>
                        <a:rPr kumimoji="0" lang="en-US" sz="2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kumimoji="0" lang="en-US" sz="28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8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8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endParaRPr kumimoji="0" lang="en-US" sz="2800" kern="12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</a:tr>
              <a:tr h="95751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nguyên</a:t>
                      </a:r>
                      <a:endParaRPr lang="en-US" sz="28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≤ y </a:t>
                      </a:r>
                      <a:r>
                        <a:rPr kumimoji="0" lang="en-US" sz="28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kumimoji="0" lang="en-US" sz="28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8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8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dọc</a:t>
                      </a:r>
                      <a:endParaRPr kumimoji="0" lang="en-US" sz="2800" kern="12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</a:tr>
              <a:tr h="74853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kern="12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thị</a:t>
                      </a:r>
                      <a:endParaRPr lang="en-US" sz="28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7" marB="45707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151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8058150" cy="1009647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VD2</a:t>
            </a:r>
            <a:r>
              <a:rPr lang="en-US" sz="2400" dirty="0"/>
              <a:t>: </a:t>
            </a:r>
            <a:r>
              <a:rPr lang="en-US" sz="2400" dirty="0" err="1"/>
              <a:t>Xét</a:t>
            </a:r>
            <a:r>
              <a:rPr lang="en-US" sz="2400" dirty="0"/>
              <a:t> </a:t>
            </a:r>
            <a:r>
              <a:rPr lang="en-US" sz="2400" dirty="0" err="1"/>
              <a:t>lớp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nhật</a:t>
            </a:r>
            <a:r>
              <a:rPr lang="en-US" sz="2400" dirty="0"/>
              <a:t> </a:t>
            </a:r>
            <a:r>
              <a:rPr lang="en-US" sz="2400" dirty="0" smtClean="0"/>
              <a:t>(CHCN) </a:t>
            </a:r>
            <a:r>
              <a:rPr lang="en-US" sz="2400" dirty="0" err="1" smtClean="0"/>
              <a:t>trên</a:t>
            </a:r>
            <a:r>
              <a:rPr lang="en-US" sz="2400" dirty="0" smtClean="0"/>
              <a:t> </a:t>
            </a:r>
            <a:r>
              <a:rPr lang="en-US" sz="2400" dirty="0" err="1"/>
              <a:t>cửa</a:t>
            </a:r>
            <a:r>
              <a:rPr lang="en-US" sz="2400" dirty="0"/>
              <a:t> </a:t>
            </a:r>
            <a:r>
              <a:rPr lang="en-US" sz="2400" dirty="0" err="1"/>
              <a:t>sổ</a:t>
            </a:r>
            <a:r>
              <a:rPr lang="en-US" sz="2400" dirty="0"/>
              <a:t> </a:t>
            </a:r>
            <a:r>
              <a:rPr lang="en-US" sz="2400" dirty="0" smtClean="0"/>
              <a:t>Console</a:t>
            </a:r>
            <a:br>
              <a:rPr lang="en-US" sz="2400" dirty="0" smtClean="0"/>
            </a:br>
            <a:r>
              <a:rPr lang="en-US" sz="2400" dirty="0" err="1" smtClean="0"/>
              <a:t>Mô</a:t>
            </a:r>
            <a:r>
              <a:rPr lang="en-US" sz="2400" dirty="0" smtClean="0"/>
              <a:t> </a:t>
            </a:r>
            <a:r>
              <a:rPr lang="en-US" sz="2400" dirty="0" err="1" smtClean="0"/>
              <a:t>tả</a:t>
            </a:r>
            <a:r>
              <a:rPr lang="en-US" sz="2400" dirty="0" smtClean="0"/>
              <a:t> </a:t>
            </a:r>
            <a:r>
              <a:rPr lang="en-US" sz="2400" dirty="0" err="1" smtClean="0"/>
              <a:t>thuộc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endParaRPr lang="en-US" sz="2400" dirty="0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F8FBDAA-187F-48FA-80D8-58559E6AC296}" type="slidenum"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19</a:t>
            </a:fld>
            <a:endParaRPr lang="en-US" sz="2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3450932"/>
              </p:ext>
            </p:extLst>
          </p:nvPr>
        </p:nvGraphicFramePr>
        <p:xfrm>
          <a:off x="157162" y="3210777"/>
          <a:ext cx="8834438" cy="27482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7217"/>
                <a:gridCol w="1113155"/>
                <a:gridCol w="1554480"/>
                <a:gridCol w="3762693"/>
                <a:gridCol w="1806893"/>
              </a:tblGrid>
              <a:tr h="640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kumimoji="0" lang="vi-VN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kumimoji="0" lang="vi-VN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iemKT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Toạ độ góc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</a:tr>
              <a:tr h="914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ngang</a:t>
                      </a:r>
                      <a:endParaRPr kumimoji="0" 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1&lt;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kumimoji="0" lang="en-US" sz="24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4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4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</a:tr>
              <a:tr h="640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dung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1&lt;dung&lt; </a:t>
                      </a:r>
                      <a:r>
                        <a:rPr kumimoji="0" lang="en-US" sz="24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Kích</a:t>
                      </a:r>
                      <a:r>
                        <a:rPr kumimoji="0" lang="en-US" sz="24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thước</a:t>
                      </a:r>
                      <a:r>
                        <a:rPr kumimoji="0" lang="en-US" sz="24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kern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dọc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đứng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60" marB="45660" anchor="ctr" horzOverflow="overflow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048000" y="1828800"/>
            <a:ext cx="28956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49923" y="170812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Tọa</a:t>
            </a:r>
            <a:r>
              <a:rPr lang="en-US" sz="2000" dirty="0" smtClean="0"/>
              <a:t> </a:t>
            </a:r>
            <a:r>
              <a:rPr lang="en-US" sz="2000" dirty="0" err="1" smtClean="0"/>
              <a:t>độ</a:t>
            </a:r>
            <a:r>
              <a:rPr lang="en-US" sz="2000" dirty="0" smtClean="0"/>
              <a:t> </a:t>
            </a:r>
            <a:r>
              <a:rPr lang="en-US" sz="2000" dirty="0" err="1" smtClean="0"/>
              <a:t>góc</a:t>
            </a:r>
            <a:endParaRPr lang="en-US" sz="2000" dirty="0"/>
          </a:p>
        </p:txBody>
      </p:sp>
      <p:cxnSp>
        <p:nvCxnSpPr>
          <p:cNvPr id="11" name="Straight Arrow Connector 10"/>
          <p:cNvCxnSpPr>
            <a:stCxn id="9" idx="3"/>
          </p:cNvCxnSpPr>
          <p:nvPr/>
        </p:nvCxnSpPr>
        <p:spPr>
          <a:xfrm flipV="1">
            <a:off x="2316991" y="1828800"/>
            <a:ext cx="731009" cy="79377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75703" y="1428690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Chiều</a:t>
            </a:r>
            <a:r>
              <a:rPr lang="en-US" sz="2000" dirty="0" smtClean="0"/>
              <a:t> </a:t>
            </a:r>
            <a:r>
              <a:rPr lang="en-US" sz="2000" dirty="0" err="1" smtClean="0"/>
              <a:t>ngang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5419810" y="2162145"/>
            <a:ext cx="1526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Chiều</a:t>
            </a:r>
            <a:r>
              <a:rPr lang="en-US" sz="2000" dirty="0" smtClean="0"/>
              <a:t> </a:t>
            </a:r>
            <a:r>
              <a:rPr lang="en-US" sz="2000" dirty="0" err="1" smtClean="0"/>
              <a:t>đứng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34692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6400"/>
            <a:ext cx="7886700" cy="45005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838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C99364-3AC6-41B7-956C-09D68ACC3ECF}" type="slidenum">
              <a:rPr lang="en-US">
                <a:solidFill>
                  <a:srgbClr val="FFFFFF"/>
                </a:solidFill>
              </a:rPr>
              <a:pPr eaLnBrk="1" hangingPunct="1"/>
              <a:t>20</a:t>
            </a:fld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5290003"/>
              </p:ext>
            </p:extLst>
          </p:nvPr>
        </p:nvGraphicFramePr>
        <p:xfrm>
          <a:off x="304800" y="2209800"/>
          <a:ext cx="8476262" cy="2834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350"/>
                <a:gridCol w="4396250"/>
                <a:gridCol w="1914825"/>
                <a:gridCol w="1379837"/>
              </a:tblGrid>
              <a:tr h="63996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STT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bg1"/>
                          </a:solidFill>
                        </a:rPr>
                        <a:t>Mô</a:t>
                      </a:r>
                      <a:r>
                        <a:rPr lang="en-US" sz="2800" baseline="0" smtClean="0">
                          <a:solidFill>
                            <a:schemeClr val="bg1"/>
                          </a:solidFill>
                        </a:rPr>
                        <a:t> tả ràng buộc</a:t>
                      </a:r>
                      <a:endParaRPr lang="en-US" sz="280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</a:rPr>
                        <a:t>Thuộc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</a:rPr>
                        <a:t>tính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</a:rPr>
                        <a:t>liên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</a:rPr>
                        <a:t>quan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bg1"/>
                          </a:solidFill>
                        </a:rPr>
                        <a:t>Ghi chú</a:t>
                      </a:r>
                      <a:endParaRPr lang="en-US" sz="280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689" marB="45689"/>
                </a:tc>
              </a:tr>
              <a:tr h="91433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Tổng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hoành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độ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góc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m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nhỏ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hơn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kích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ngang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Goc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, m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</a:tr>
              <a:tr h="9142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Tổng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tung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độ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góc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nhỏ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hơn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kích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dọc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Goc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689" marB="45689"/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VD2: </a:t>
            </a:r>
            <a:r>
              <a:rPr lang="en-US" sz="2400" dirty="0" err="1"/>
              <a:t>Xét</a:t>
            </a:r>
            <a:r>
              <a:rPr lang="en-US" sz="2400" dirty="0"/>
              <a:t> </a:t>
            </a:r>
            <a:r>
              <a:rPr lang="en-US" sz="2400" dirty="0" err="1"/>
              <a:t>lớp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nhật</a:t>
            </a:r>
            <a:r>
              <a:rPr lang="en-US" sz="2400" dirty="0"/>
              <a:t> (CHCN)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cửa</a:t>
            </a:r>
            <a:r>
              <a:rPr lang="en-US" sz="2400" dirty="0"/>
              <a:t> </a:t>
            </a:r>
            <a:r>
              <a:rPr lang="en-US" sz="2400" dirty="0" err="1"/>
              <a:t>sổ</a:t>
            </a:r>
            <a:r>
              <a:rPr lang="en-US" sz="2400" dirty="0"/>
              <a:t> </a:t>
            </a:r>
            <a:r>
              <a:rPr lang="en-US" sz="2400" dirty="0" smtClean="0"/>
              <a:t>Console</a:t>
            </a:r>
            <a:br>
              <a:rPr lang="en-US" sz="2400" dirty="0" smtClean="0"/>
            </a:br>
            <a:r>
              <a:rPr lang="en-US" sz="2400" dirty="0" err="1" smtClean="0"/>
              <a:t>Mô</a:t>
            </a:r>
            <a:r>
              <a:rPr lang="en-US" sz="2400" dirty="0" smtClean="0"/>
              <a:t> </a:t>
            </a:r>
            <a:r>
              <a:rPr lang="en-US" sz="2400" dirty="0" err="1" smtClean="0"/>
              <a:t>tả</a:t>
            </a:r>
            <a:r>
              <a:rPr lang="en-US" sz="2400" dirty="0" smtClean="0"/>
              <a:t> </a:t>
            </a:r>
            <a:r>
              <a:rPr lang="en-US" sz="2400" dirty="0" err="1" smtClean="0"/>
              <a:t>ràng</a:t>
            </a:r>
            <a:r>
              <a:rPr lang="en-US" sz="2400" dirty="0" smtClean="0"/>
              <a:t> </a:t>
            </a:r>
            <a:r>
              <a:rPr lang="en-US" sz="2400" dirty="0" err="1" smtClean="0"/>
              <a:t>buộc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thuộc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5397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C99364-3AC6-41B7-956C-09D68ACC3ECF}" type="slidenum">
              <a:rPr lang="en-US">
                <a:solidFill>
                  <a:srgbClr val="FFFFFF"/>
                </a:solidFill>
              </a:rPr>
              <a:pPr eaLnBrk="1" hangingPunct="1"/>
              <a:t>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smtClean="0"/>
              <a:t>VD3: </a:t>
            </a:r>
            <a:r>
              <a:rPr lang="en-US" sz="2400" dirty="0" err="1" smtClean="0"/>
              <a:t>Mô</a:t>
            </a:r>
            <a:r>
              <a:rPr lang="en-US" sz="2400" dirty="0" smtClean="0"/>
              <a:t> </a:t>
            </a:r>
            <a:r>
              <a:rPr lang="en-US" sz="2400" dirty="0" err="1" smtClean="0"/>
              <a:t>tả</a:t>
            </a:r>
            <a:r>
              <a:rPr lang="en-US" sz="2400" dirty="0" smtClean="0"/>
              <a:t> </a:t>
            </a:r>
            <a:r>
              <a:rPr lang="en-US" sz="2400" dirty="0" err="1" smtClean="0"/>
              <a:t>ràng</a:t>
            </a:r>
            <a:r>
              <a:rPr lang="en-US" sz="2400" dirty="0" smtClean="0"/>
              <a:t> </a:t>
            </a:r>
            <a:r>
              <a:rPr lang="en-US" sz="2400" dirty="0" err="1" smtClean="0"/>
              <a:t>buộc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thuộc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</a:t>
            </a:r>
            <a:r>
              <a:rPr lang="en-US" sz="2400" dirty="0" err="1" smtClean="0"/>
              <a:t>CDate</a:t>
            </a:r>
            <a:endParaRPr lang="en-US" sz="2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93637326"/>
              </p:ext>
            </p:extLst>
          </p:nvPr>
        </p:nvGraphicFramePr>
        <p:xfrm>
          <a:off x="609600" y="2316162"/>
          <a:ext cx="7780637" cy="3688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259"/>
                <a:gridCol w="3845741"/>
                <a:gridCol w="1828800"/>
                <a:gridCol w="1379837"/>
              </a:tblGrid>
              <a:tr h="64014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STT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bg1"/>
                          </a:solidFill>
                        </a:rPr>
                        <a:t>Mô</a:t>
                      </a:r>
                      <a:r>
                        <a:rPr lang="en-US" sz="2800" baseline="0" smtClean="0">
                          <a:solidFill>
                            <a:schemeClr val="bg1"/>
                          </a:solidFill>
                        </a:rPr>
                        <a:t> tả ràng buộc</a:t>
                      </a:r>
                      <a:endParaRPr lang="en-US" sz="280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bg1"/>
                          </a:solidFill>
                        </a:rPr>
                        <a:t>Thuộc</a:t>
                      </a:r>
                      <a:r>
                        <a:rPr lang="en-US" sz="2800" baseline="0" smtClean="0">
                          <a:solidFill>
                            <a:schemeClr val="bg1"/>
                          </a:solidFill>
                        </a:rPr>
                        <a:t> tính liên quan</a:t>
                      </a:r>
                      <a:endParaRPr lang="en-US" sz="280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bg1"/>
                          </a:solidFill>
                        </a:rPr>
                        <a:t>Ghi chú</a:t>
                      </a:r>
                      <a:endParaRPr lang="en-US" sz="2800">
                        <a:solidFill>
                          <a:schemeClr val="bg1"/>
                        </a:solidFill>
                      </a:endParaRPr>
                    </a:p>
                  </a:txBody>
                  <a:tcPr marL="91431" marR="91431" marT="45725" marB="45725"/>
                </a:tc>
              </a:tr>
              <a:tr h="640147">
                <a:tc>
                  <a:txBody>
                    <a:bodyPr/>
                    <a:lstStyle/>
                    <a:p>
                      <a:pPr algn="ctr"/>
                      <a:r>
                        <a:rPr lang="en-US" sz="280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smtClean="0">
                          <a:solidFill>
                            <a:schemeClr val="tx1"/>
                          </a:solidFill>
                        </a:rPr>
                        <a:t>Nếu</a:t>
                      </a:r>
                      <a:r>
                        <a:rPr lang="en-US" sz="2800" baseline="0" smtClean="0">
                          <a:solidFill>
                            <a:schemeClr val="tx1"/>
                          </a:solidFill>
                        </a:rPr>
                        <a:t> Th là 4, 6, 9, 11 thì Ng tối đa là 30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r>
                        <a:rPr lang="en-US" sz="2800" smtClean="0">
                          <a:solidFill>
                            <a:schemeClr val="tx1"/>
                          </a:solidFill>
                        </a:rPr>
                        <a:t>Ng, Th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endParaRPr lang="en-US" sz="2800">
                        <a:solidFill>
                          <a:srgbClr val="0070C0"/>
                        </a:solidFill>
                      </a:endParaRPr>
                    </a:p>
                  </a:txBody>
                  <a:tcPr marL="91431" marR="91431" marT="45725" marB="45725"/>
                </a:tc>
              </a:tr>
              <a:tr h="173754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Nếu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Nm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nhuận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thì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Ng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tối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đa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29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Nếu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2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Nm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không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nhuận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thì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Ng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tối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đa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</a:rPr>
                        <a:t>là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28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Ng,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</a:rPr>
                        <a:t> Nm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25" marB="45725"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70C0"/>
                        </a:solidFill>
                      </a:endParaRPr>
                    </a:p>
                  </a:txBody>
                  <a:tcPr marL="91431" marR="91431"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610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: t</a:t>
            </a:r>
            <a:r>
              <a:rPr lang="vi-VN" dirty="0" smtClean="0"/>
              <a:t>hiết </a:t>
            </a:r>
            <a:r>
              <a:rPr lang="vi-VN" dirty="0"/>
              <a:t>kế thuộc tính các </a:t>
            </a:r>
            <a:r>
              <a:rPr lang="vi-VN" dirty="0" smtClean="0"/>
              <a:t>lớp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A22CF95-1789-4293-9183-6C19A535B9F0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22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31959"/>
            <a:ext cx="7886700" cy="48244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CTime</a:t>
            </a:r>
            <a:endParaRPr lang="en-US" dirty="0" smtClean="0"/>
          </a:p>
          <a:p>
            <a:pPr>
              <a:lnSpc>
                <a:spcPct val="100000"/>
              </a:lnSpc>
              <a:defRPr/>
            </a:pP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tháng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CDate</a:t>
            </a:r>
            <a:endParaRPr lang="en-US" dirty="0" smtClean="0"/>
          </a:p>
          <a:p>
            <a:pPr>
              <a:lnSpc>
                <a:spcPct val="100000"/>
              </a:lnSpc>
              <a:defRPr/>
            </a:pPr>
            <a:r>
              <a:rPr lang="vi-VN" dirty="0" smtClean="0"/>
              <a:t>Lớp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vi-VN" dirty="0" smtClean="0"/>
              <a:t>CP</a:t>
            </a:r>
            <a:r>
              <a:rPr lang="en-US" dirty="0" err="1" smtClean="0"/>
              <a:t>hanSo</a:t>
            </a:r>
            <a:endParaRPr lang="vi-VN" dirty="0" smtClean="0"/>
          </a:p>
          <a:p>
            <a:pPr>
              <a:lnSpc>
                <a:spcPct val="100000"/>
              </a:lnSpc>
              <a:defRPr/>
            </a:pPr>
            <a:r>
              <a:rPr lang="vi-VN" dirty="0" smtClean="0"/>
              <a:t>Lớp CD</a:t>
            </a:r>
            <a:r>
              <a:rPr lang="en-US" dirty="0" smtClean="0"/>
              <a:t>a</a:t>
            </a:r>
            <a:r>
              <a:rPr lang="vi-VN" dirty="0" smtClean="0"/>
              <a:t>T</a:t>
            </a:r>
            <a:r>
              <a:rPr lang="en-US" dirty="0" err="1" smtClean="0"/>
              <a:t>huc</a:t>
            </a:r>
            <a:r>
              <a:rPr lang="vi-VN" dirty="0" smtClean="0"/>
              <a:t> (Đa thức 1 ẩn)</a:t>
            </a:r>
          </a:p>
          <a:p>
            <a:pPr marL="112713" indent="0">
              <a:lnSpc>
                <a:spcPct val="100000"/>
              </a:lnSpc>
              <a:buFont typeface="Wingdings" panose="05000000000000000000" pitchFamily="2" charset="2"/>
              <a:buNone/>
              <a:defRPr/>
            </a:pPr>
            <a:r>
              <a:rPr lang="en-US" dirty="0"/>
              <a:t>	</a:t>
            </a:r>
            <a:r>
              <a:rPr lang="vi-VN" dirty="0" smtClean="0"/>
              <a:t>Pn(x) = a</a:t>
            </a:r>
            <a:r>
              <a:rPr lang="vi-VN" baseline="-25000" dirty="0" smtClean="0"/>
              <a:t>0</a:t>
            </a:r>
            <a:r>
              <a:rPr lang="vi-VN" dirty="0" smtClean="0"/>
              <a:t> + a</a:t>
            </a:r>
            <a:r>
              <a:rPr lang="vi-VN" baseline="-25000" dirty="0" smtClean="0"/>
              <a:t>1</a:t>
            </a:r>
            <a:r>
              <a:rPr lang="vi-VN" dirty="0" smtClean="0"/>
              <a:t>x + a</a:t>
            </a:r>
            <a:r>
              <a:rPr lang="vi-VN" baseline="-25000" dirty="0" smtClean="0"/>
              <a:t>2</a:t>
            </a:r>
            <a:r>
              <a:rPr lang="vi-VN" dirty="0" smtClean="0"/>
              <a:t>x</a:t>
            </a:r>
            <a:r>
              <a:rPr lang="vi-VN" baseline="30000" dirty="0" smtClean="0"/>
              <a:t>2</a:t>
            </a:r>
            <a:r>
              <a:rPr lang="vi-VN" dirty="0" smtClean="0"/>
              <a:t>+ a</a:t>
            </a:r>
            <a:r>
              <a:rPr lang="vi-VN" baseline="-25000" dirty="0" smtClean="0"/>
              <a:t>3</a:t>
            </a:r>
            <a:r>
              <a:rPr lang="vi-VN" dirty="0" smtClean="0"/>
              <a:t>x</a:t>
            </a:r>
            <a:r>
              <a:rPr lang="vi-VN" baseline="30000" dirty="0" smtClean="0"/>
              <a:t>3 </a:t>
            </a:r>
            <a:r>
              <a:rPr lang="vi-VN" dirty="0" smtClean="0"/>
              <a:t>+ ... + a</a:t>
            </a:r>
            <a:r>
              <a:rPr lang="vi-VN" baseline="-25000" dirty="0" smtClean="0"/>
              <a:t>n</a:t>
            </a:r>
            <a:r>
              <a:rPr lang="vi-VN" dirty="0" smtClean="0"/>
              <a:t>x</a:t>
            </a:r>
            <a:r>
              <a:rPr lang="vi-VN" baseline="30000" dirty="0" smtClean="0"/>
              <a:t>n</a:t>
            </a:r>
          </a:p>
          <a:p>
            <a:pPr algn="just">
              <a:lnSpc>
                <a:spcPct val="100000"/>
              </a:lnSpc>
              <a:defRPr/>
            </a:pPr>
            <a:r>
              <a:rPr lang="vi-VN" dirty="0" smtClean="0"/>
              <a:t>Lớp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thẳng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phẳng</a:t>
            </a:r>
            <a:r>
              <a:rPr lang="en-US" dirty="0" smtClean="0"/>
              <a:t> </a:t>
            </a:r>
            <a:r>
              <a:rPr lang="vi-VN" dirty="0" smtClean="0"/>
              <a:t>CD</a:t>
            </a:r>
            <a:r>
              <a:rPr lang="en-US" dirty="0" err="1" smtClean="0"/>
              <a:t>uongThang</a:t>
            </a:r>
            <a:endParaRPr lang="vi-VN" dirty="0" smtClean="0"/>
          </a:p>
          <a:p>
            <a:pPr>
              <a:lnSpc>
                <a:spcPct val="100000"/>
              </a:lnSpc>
              <a:defRPr/>
            </a:pPr>
            <a:endParaRPr lang="vi-VN" dirty="0" smtClean="0"/>
          </a:p>
          <a:p>
            <a:pPr>
              <a:lnSpc>
                <a:spcPct val="100000"/>
              </a:lnSpc>
              <a:defRPr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516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200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752600"/>
            <a:ext cx="762000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vi-VN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Nhóm kiểm tra ràng buộc: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Kiểm tra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vi-VN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Nhóm </a:t>
            </a:r>
            <a:r>
              <a:rPr lang="vi-VN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khởi tạo: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 cấp giá trị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đầu cho đối tượng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 eaLnBrk="1" hangingPunct="1">
              <a:buFont typeface="+mj-lt"/>
              <a:buAutoNum type="arabicPeriod"/>
            </a:pPr>
            <a:r>
              <a:rPr lang="vi-VN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Nhóm cập nhật: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 đổi giá trị thuộc tính của đối tượng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vi-VN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Nhóm xử lý tính toán: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Xử lý tính toán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 eaLnBrk="1" hangingPunct="1">
              <a:buFont typeface="+mj-lt"/>
              <a:buAutoNum type="arabicPeriod"/>
            </a:pPr>
            <a:r>
              <a:rPr lang="vi-VN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Nhóm cung cấp thông tin: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Cung cấp thuộc tính nội bộ của đối tượng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451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19600" y="2133600"/>
            <a:ext cx="3733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9600" y="3314700"/>
            <a:ext cx="3733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9600" y="4495800"/>
            <a:ext cx="3733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19600" y="5646737"/>
            <a:ext cx="3733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Arrow Connector 8"/>
          <p:cNvCxnSpPr>
            <a:stCxn id="4" idx="2"/>
            <a:endCxn id="6" idx="0"/>
          </p:cNvCxnSpPr>
          <p:nvPr/>
        </p:nvCxnSpPr>
        <p:spPr>
          <a:xfrm>
            <a:off x="6286500" y="2819400"/>
            <a:ext cx="0" cy="4953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2"/>
            <a:endCxn id="7" idx="0"/>
          </p:cNvCxnSpPr>
          <p:nvPr/>
        </p:nvCxnSpPr>
        <p:spPr>
          <a:xfrm>
            <a:off x="6286500" y="4000500"/>
            <a:ext cx="0" cy="4953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2"/>
            <a:endCxn id="8" idx="0"/>
          </p:cNvCxnSpPr>
          <p:nvPr/>
        </p:nvCxnSpPr>
        <p:spPr>
          <a:xfrm>
            <a:off x="6286500" y="5181600"/>
            <a:ext cx="0" cy="46513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6200" y="2724150"/>
            <a:ext cx="3810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Elbow Connector 17"/>
          <p:cNvCxnSpPr>
            <a:stCxn id="17" idx="3"/>
            <a:endCxn id="4" idx="1"/>
          </p:cNvCxnSpPr>
          <p:nvPr/>
        </p:nvCxnSpPr>
        <p:spPr>
          <a:xfrm flipV="1">
            <a:off x="3886200" y="2476500"/>
            <a:ext cx="533400" cy="590550"/>
          </a:xfrm>
          <a:prstGeom prst="bentConnector3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7" idx="3"/>
            <a:endCxn id="6" idx="1"/>
          </p:cNvCxnSpPr>
          <p:nvPr/>
        </p:nvCxnSpPr>
        <p:spPr>
          <a:xfrm>
            <a:off x="3886200" y="3067050"/>
            <a:ext cx="533400" cy="590550"/>
          </a:xfrm>
          <a:prstGeom prst="bentConnector3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4" idx="3"/>
            <a:endCxn id="8" idx="3"/>
          </p:cNvCxnSpPr>
          <p:nvPr/>
        </p:nvCxnSpPr>
        <p:spPr>
          <a:xfrm>
            <a:off x="8153400" y="2476500"/>
            <a:ext cx="12700" cy="3513137"/>
          </a:xfrm>
          <a:prstGeom prst="bentConnector3">
            <a:avLst>
              <a:gd name="adj1" fmla="val 6190244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6" idx="3"/>
            <a:endCxn id="8" idx="3"/>
          </p:cNvCxnSpPr>
          <p:nvPr/>
        </p:nvCxnSpPr>
        <p:spPr>
          <a:xfrm>
            <a:off x="8153400" y="3657600"/>
            <a:ext cx="12700" cy="2332037"/>
          </a:xfrm>
          <a:prstGeom prst="bentConnector3">
            <a:avLst>
              <a:gd name="adj1" fmla="val 2941465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07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9144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002060"/>
                </a:solidFill>
              </a:rPr>
              <a:t>Mẫu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thiết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kế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phương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thức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ràng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buộc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09600" y="2286000"/>
            <a:ext cx="8077200" cy="4419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vi-VN" dirty="0" smtClean="0"/>
              <a:t>Giá trị trả về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true</a:t>
            </a:r>
            <a:r>
              <a:rPr lang="vi-VN" dirty="0" smtClean="0"/>
              <a:t>: Thoả ràng buộc.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false</a:t>
            </a:r>
            <a:r>
              <a:rPr lang="vi-VN" dirty="0" smtClean="0"/>
              <a:t>: Không thoả ràng buộc.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vi-VN" dirty="0" smtClean="0"/>
              <a:t>Tham số</a:t>
            </a:r>
            <a:endParaRPr lang="en-US" dirty="0" smtClean="0"/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vi-VN" i="1" dirty="0" smtClean="0"/>
              <a:t>Ràng buộc miền giá trị</a:t>
            </a:r>
            <a:r>
              <a:rPr lang="vi-VN" dirty="0" smtClean="0"/>
              <a:t>: Chỉ có 1 tham số ứng với tham số cần kiểm tra.</a:t>
            </a:r>
            <a:endParaRPr lang="en-US" dirty="0" smtClean="0"/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vi-VN" i="1" dirty="0" smtClean="0"/>
              <a:t>Ràng buộc liên thuộc tính</a:t>
            </a:r>
            <a:r>
              <a:rPr lang="vi-VN" dirty="0" smtClean="0"/>
              <a:t>: Có tham số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vi-VN" dirty="0" smtClean="0"/>
              <a:t>liên quan.</a:t>
            </a:r>
            <a:endParaRPr lang="en-US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FD60AA4-9FBA-4DFC-B015-74B500D53D10}" type="slidenum">
              <a:rPr lang="en-US">
                <a:solidFill>
                  <a:srgbClr val="FFFFFF"/>
                </a:solidFill>
              </a:rPr>
              <a:pPr eaLnBrk="1" hangingPunct="1"/>
              <a:t>25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6306" y="1676400"/>
            <a:ext cx="6665094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dirty="0" err="1"/>
              <a:t>Mẫu</a:t>
            </a:r>
            <a:r>
              <a:rPr lang="en-US" sz="2800" dirty="0"/>
              <a:t>: public </a:t>
            </a:r>
            <a:r>
              <a:rPr lang="en-US" sz="2800" dirty="0" err="1">
                <a:solidFill>
                  <a:srgbClr val="FF0000"/>
                </a:solidFill>
              </a:rPr>
              <a:t>bool</a:t>
            </a:r>
            <a:r>
              <a:rPr lang="vi-VN" sz="2800" dirty="0"/>
              <a:t>  Kiem</a:t>
            </a:r>
            <a:r>
              <a:rPr lang="en-US" sz="2800" dirty="0"/>
              <a:t>T</a:t>
            </a:r>
            <a:r>
              <a:rPr lang="vi-VN" sz="2800" dirty="0" smtClean="0"/>
              <a:t>ra...  </a:t>
            </a:r>
            <a:r>
              <a:rPr lang="vi-VN" sz="2800" dirty="0"/>
              <a:t>( </a:t>
            </a:r>
            <a:r>
              <a:rPr lang="en-US" sz="2800" dirty="0" err="1"/>
              <a:t>tham</a:t>
            </a:r>
            <a:r>
              <a:rPr lang="en-US" sz="2800" dirty="0"/>
              <a:t> s</a:t>
            </a:r>
            <a:r>
              <a:rPr lang="vi-VN" sz="2800" dirty="0"/>
              <a:t>ố )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8705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7848600" cy="4953000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vi-VN" dirty="0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endParaRPr lang="en-US" dirty="0" smtClean="0"/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vi-VN" dirty="0" smtClean="0"/>
              <a:t>Bắt đầu bằng chữ </a:t>
            </a:r>
            <a:r>
              <a:rPr lang="vi-VN" b="1" dirty="0" smtClean="0"/>
              <a:t>KiemTra</a:t>
            </a:r>
            <a:endParaRPr lang="en-US" dirty="0" smtClean="0"/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vi-VN" i="1" dirty="0" smtClean="0"/>
              <a:t>Ràng buộc miền giá trị</a:t>
            </a:r>
            <a:r>
              <a:rPr lang="vi-VN" dirty="0" smtClean="0"/>
              <a:t>: Ghép thêm tên thuộc tính</a:t>
            </a:r>
            <a:endParaRPr lang="en-US" dirty="0" smtClean="0"/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vi-VN" i="1" dirty="0" smtClean="0"/>
              <a:t>Ràng buộc liên thuộc tính</a:t>
            </a:r>
            <a:r>
              <a:rPr lang="vi-VN" dirty="0" smtClean="0"/>
              <a:t>: Ghép thêm số thứ tự ràng buộc </a:t>
            </a:r>
            <a:endParaRPr lang="en-US" dirty="0" smtClean="0"/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F0A4A7-3C90-43E5-B6EB-4E852D45DAA2}" type="slidenum">
              <a:rPr lang="en-US">
                <a:solidFill>
                  <a:srgbClr val="FFFFFF"/>
                </a:solidFill>
              </a:rPr>
              <a:pPr eaLnBrk="1" hangingPunct="1"/>
              <a:t>26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91440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dirty="0" err="1">
                <a:solidFill>
                  <a:srgbClr val="002060"/>
                </a:solidFill>
              </a:rPr>
              <a:t>Mẫu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thiết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kế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phương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thức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ràng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buộc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61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8736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class </a:t>
            </a:r>
            <a:r>
              <a:rPr lang="en-US" i="1" dirty="0" smtClean="0"/>
              <a:t>C</a:t>
            </a:r>
            <a:r>
              <a:rPr lang="vi-VN" i="1" dirty="0" smtClean="0"/>
              <a:t>HCN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{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private</a:t>
            </a:r>
            <a:r>
              <a:rPr lang="en-US" i="1" dirty="0" smtClean="0"/>
              <a:t> C</a:t>
            </a:r>
            <a:r>
              <a:rPr lang="vi-VN" i="1" dirty="0" smtClean="0"/>
              <a:t>DIEM Goc;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</a:t>
            </a:r>
            <a:r>
              <a:rPr lang="en-US" i="1" dirty="0" smtClean="0"/>
              <a:t>private </a:t>
            </a:r>
            <a:r>
              <a:rPr lang="vi-VN" i="1" dirty="0" smtClean="0"/>
              <a:t>int </a:t>
            </a:r>
            <a:r>
              <a:rPr lang="en-US" i="1" dirty="0" err="1" smtClean="0"/>
              <a:t>ngang</a:t>
            </a:r>
            <a:r>
              <a:rPr lang="en-US" i="1" dirty="0" smtClean="0"/>
              <a:t>, dung</a:t>
            </a:r>
            <a:r>
              <a:rPr lang="vi-VN" i="1" dirty="0" smtClean="0"/>
              <a:t>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</a:t>
            </a:r>
            <a:r>
              <a:rPr lang="en-US" i="1" dirty="0" smtClean="0"/>
              <a:t> public </a:t>
            </a:r>
            <a:r>
              <a:rPr lang="en-US" i="1" dirty="0" err="1" smtClean="0"/>
              <a:t>bool</a:t>
            </a:r>
            <a:r>
              <a:rPr lang="vi-VN" i="1" dirty="0" smtClean="0"/>
              <a:t> </a:t>
            </a:r>
            <a:r>
              <a:rPr lang="vi-VN" b="1" i="1" dirty="0" smtClean="0"/>
              <a:t>KiemTra</a:t>
            </a:r>
            <a:r>
              <a:rPr lang="en-US" b="1" i="1" dirty="0" err="1" smtClean="0"/>
              <a:t>Ngang</a:t>
            </a:r>
            <a:r>
              <a:rPr lang="vi-VN" i="1" dirty="0" smtClean="0"/>
              <a:t>(int </a:t>
            </a:r>
            <a:r>
              <a:rPr lang="en-US" i="1" dirty="0" err="1" smtClean="0"/>
              <a:t>ng</a:t>
            </a:r>
            <a:r>
              <a:rPr lang="vi-VN" i="1" dirty="0" smtClean="0"/>
              <a:t>);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</a:t>
            </a:r>
            <a:r>
              <a:rPr lang="en-US" i="1" dirty="0" smtClean="0"/>
              <a:t> public </a:t>
            </a:r>
            <a:r>
              <a:rPr lang="en-US" i="1" dirty="0" err="1" smtClean="0"/>
              <a:t>bool</a:t>
            </a:r>
            <a:r>
              <a:rPr lang="vi-VN" i="1" dirty="0" smtClean="0"/>
              <a:t> </a:t>
            </a:r>
            <a:r>
              <a:rPr lang="vi-VN" b="1" i="1" dirty="0" smtClean="0"/>
              <a:t>KiemTra</a:t>
            </a:r>
            <a:r>
              <a:rPr lang="en-US" b="1" i="1" dirty="0" smtClean="0"/>
              <a:t>Dung</a:t>
            </a:r>
            <a:r>
              <a:rPr lang="vi-VN" i="1" dirty="0" smtClean="0"/>
              <a:t>(int </a:t>
            </a:r>
            <a:r>
              <a:rPr lang="en-US" i="1" dirty="0" smtClean="0"/>
              <a:t>d</a:t>
            </a:r>
            <a:r>
              <a:rPr lang="vi-VN" i="1" dirty="0" smtClean="0"/>
              <a:t>);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</a:t>
            </a:r>
            <a:r>
              <a:rPr lang="en-US" i="1" dirty="0" smtClean="0"/>
              <a:t> public </a:t>
            </a:r>
            <a:r>
              <a:rPr lang="en-US" i="1" dirty="0" err="1" smtClean="0"/>
              <a:t>bool</a:t>
            </a:r>
            <a:r>
              <a:rPr lang="vi-VN" i="1" dirty="0" smtClean="0"/>
              <a:t> </a:t>
            </a:r>
            <a:r>
              <a:rPr lang="vi-VN" b="1" i="1" dirty="0" smtClean="0"/>
              <a:t>KiemTra</a:t>
            </a:r>
            <a:r>
              <a:rPr lang="vi-VN" i="1" dirty="0" smtClean="0"/>
              <a:t>1(int </a:t>
            </a:r>
            <a:r>
              <a:rPr lang="en-US" i="1" dirty="0" err="1" smtClean="0"/>
              <a:t>ng</a:t>
            </a:r>
            <a:r>
              <a:rPr lang="en-US" i="1" dirty="0" smtClean="0"/>
              <a:t>,</a:t>
            </a:r>
            <a:r>
              <a:rPr lang="vi-VN" i="1" dirty="0" smtClean="0"/>
              <a:t> </a:t>
            </a:r>
            <a:r>
              <a:rPr lang="en-US" i="1" dirty="0" smtClean="0"/>
              <a:t>C</a:t>
            </a:r>
            <a:r>
              <a:rPr lang="vi-VN" i="1" dirty="0" smtClean="0"/>
              <a:t>D</a:t>
            </a:r>
            <a:r>
              <a:rPr lang="en-US" i="1" dirty="0" err="1" smtClean="0"/>
              <a:t>iem</a:t>
            </a:r>
            <a:r>
              <a:rPr lang="vi-VN" i="1" dirty="0" smtClean="0"/>
              <a:t> X);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		</a:t>
            </a:r>
            <a:r>
              <a:rPr lang="en-US" i="1" dirty="0" smtClean="0"/>
              <a:t> public </a:t>
            </a:r>
            <a:r>
              <a:rPr lang="en-US" i="1" dirty="0" err="1" smtClean="0"/>
              <a:t>bool</a:t>
            </a:r>
            <a:r>
              <a:rPr lang="vi-VN" i="1" dirty="0" smtClean="0"/>
              <a:t> </a:t>
            </a:r>
            <a:r>
              <a:rPr lang="vi-VN" b="1" i="1" dirty="0" smtClean="0"/>
              <a:t>KiemTra</a:t>
            </a:r>
            <a:r>
              <a:rPr lang="vi-VN" i="1" dirty="0" smtClean="0"/>
              <a:t>2(int </a:t>
            </a:r>
            <a:r>
              <a:rPr lang="en-US" i="1" dirty="0" smtClean="0"/>
              <a:t>d</a:t>
            </a:r>
            <a:r>
              <a:rPr lang="vi-VN" i="1" dirty="0" smtClean="0"/>
              <a:t>, </a:t>
            </a:r>
            <a:r>
              <a:rPr lang="en-US" i="1" dirty="0" smtClean="0"/>
              <a:t>C</a:t>
            </a:r>
            <a:r>
              <a:rPr lang="vi-VN" i="1" dirty="0" smtClean="0"/>
              <a:t>D</a:t>
            </a:r>
            <a:r>
              <a:rPr lang="en-US" i="1" dirty="0" err="1" smtClean="0"/>
              <a:t>iem</a:t>
            </a:r>
            <a:r>
              <a:rPr lang="vi-VN" i="1" dirty="0" smtClean="0"/>
              <a:t> Y);</a:t>
            </a:r>
            <a:endParaRPr lang="en-US" i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i="1" dirty="0" smtClean="0"/>
              <a:t>}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E63842-1C75-4974-91CD-EB847DEE7F1F}" type="slidenum">
              <a:rPr lang="en-US">
                <a:solidFill>
                  <a:srgbClr val="FFFFFF"/>
                </a:solidFill>
              </a:rPr>
              <a:pPr eaLnBrk="1" hangingPunct="1"/>
              <a:t>27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1066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</a:rPr>
              <a:t>VD </a:t>
            </a:r>
            <a:r>
              <a:rPr lang="en-US" sz="2800" dirty="0" err="1" smtClean="0">
                <a:solidFill>
                  <a:srgbClr val="002060"/>
                </a:solidFill>
              </a:rPr>
              <a:t>thiết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kế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phương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thức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kiểm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tra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ràng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buộc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br>
              <a:rPr lang="en-US" sz="2800" dirty="0" smtClean="0">
                <a:solidFill>
                  <a:srgbClr val="002060"/>
                </a:solidFill>
              </a:rPr>
            </a:br>
            <a:r>
              <a:rPr lang="en-US" sz="2800" dirty="0" err="1" smtClean="0">
                <a:solidFill>
                  <a:srgbClr val="002060"/>
                </a:solidFill>
              </a:rPr>
              <a:t>cho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</a:rPr>
              <a:t>lớp</a:t>
            </a:r>
            <a:r>
              <a:rPr lang="en-US" sz="2800" dirty="0" smtClean="0">
                <a:solidFill>
                  <a:srgbClr val="002060"/>
                </a:solidFill>
              </a:rPr>
              <a:t> CHCN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760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khởi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cập</a:t>
            </a:r>
            <a:r>
              <a:rPr lang="en-US" dirty="0" smtClean="0"/>
              <a:t> </a:t>
            </a:r>
            <a:r>
              <a:rPr lang="en-US" dirty="0" err="1" smtClean="0"/>
              <a:t>nhật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7905750" cy="442436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defRPr/>
            </a:pPr>
            <a:r>
              <a:rPr lang="vi-VN" dirty="0"/>
              <a:t>Các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vi-VN" dirty="0" smtClean="0"/>
              <a:t>thuộc </a:t>
            </a:r>
            <a:r>
              <a:rPr lang="vi-VN" dirty="0"/>
              <a:t>nhóm khởi tạo và cập nhật có liên quan </a:t>
            </a:r>
            <a:r>
              <a:rPr lang="vi-VN" dirty="0" smtClean="0"/>
              <a:t>đến</a:t>
            </a:r>
            <a:r>
              <a:rPr lang="en-US" dirty="0" smtClean="0"/>
              <a:t> </a:t>
            </a:r>
            <a:r>
              <a:rPr lang="vi-VN" dirty="0" smtClean="0"/>
              <a:t>ràng </a:t>
            </a:r>
            <a:r>
              <a:rPr lang="vi-VN" dirty="0"/>
              <a:t>buộc phải được </a:t>
            </a:r>
            <a:r>
              <a:rPr lang="en-US" dirty="0" err="1" smtClean="0"/>
              <a:t>bổ</a:t>
            </a:r>
            <a:r>
              <a:rPr lang="en-US" dirty="0" smtClean="0"/>
              <a:t> sung 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 smtClean="0"/>
              <a:t>buộc</a:t>
            </a:r>
            <a:endParaRPr lang="en-US" dirty="0" smtClean="0"/>
          </a:p>
          <a:p>
            <a:pPr algn="just">
              <a:lnSpc>
                <a:spcPct val="150000"/>
              </a:lnSpc>
              <a:defRPr/>
            </a:pPr>
            <a:r>
              <a:rPr lang="vi-VN" dirty="0"/>
              <a:t>Việc kiểm tra tham số thoả hoặc không thoả ràng buộc bằng cách gọi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vi-VN" dirty="0" smtClean="0"/>
              <a:t> </a:t>
            </a:r>
            <a:r>
              <a:rPr lang="vi-VN" dirty="0"/>
              <a:t>kiểm tra ràng buộc tương </a:t>
            </a:r>
            <a:r>
              <a:rPr lang="vi-VN" dirty="0" smtClean="0"/>
              <a:t>ứng</a:t>
            </a:r>
            <a:endParaRPr lang="en-US" dirty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36F57C-F10A-4BD9-A3AD-7FBA18FB2FD1}" type="slidenum">
              <a:rPr lang="en-US">
                <a:solidFill>
                  <a:srgbClr val="FFFFFF"/>
                </a:solidFill>
              </a:rPr>
              <a:pPr eaLnBrk="1" hangingPunct="1"/>
              <a:t>28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94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"/>
            <a:ext cx="8305800" cy="647700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public </a:t>
            </a:r>
            <a:r>
              <a:rPr lang="en-US" dirty="0" err="1" smtClean="0">
                <a:solidFill>
                  <a:srgbClr val="C00000"/>
                </a:solidFill>
              </a:rPr>
              <a:t>bool</a:t>
            </a:r>
            <a:r>
              <a:rPr lang="vi-VN" dirty="0" smtClean="0"/>
              <a:t>  Tên hàm  ( Tham số 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{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//Trả về </a:t>
            </a:r>
            <a:r>
              <a:rPr lang="en-US" dirty="0" smtClean="0"/>
              <a:t>true</a:t>
            </a:r>
            <a:r>
              <a:rPr lang="vi-VN" dirty="0" smtClean="0"/>
              <a:t>: </a:t>
            </a:r>
            <a:r>
              <a:rPr lang="en-US" dirty="0" smtClean="0"/>
              <a:t>t</a:t>
            </a:r>
            <a:r>
              <a:rPr lang="vi-VN" dirty="0" smtClean="0"/>
              <a:t>hực hiện được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//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vi-VN" dirty="0" smtClean="0"/>
              <a:t> </a:t>
            </a:r>
            <a:r>
              <a:rPr lang="en-US" dirty="0" smtClean="0"/>
              <a:t>false</a:t>
            </a:r>
            <a:r>
              <a:rPr lang="vi-VN" dirty="0" smtClean="0"/>
              <a:t>: </a:t>
            </a:r>
            <a:r>
              <a:rPr lang="en-US" dirty="0" smtClean="0"/>
              <a:t>k</a:t>
            </a:r>
            <a:r>
              <a:rPr lang="vi-VN" dirty="0" smtClean="0"/>
              <a:t>hông thực hiện được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err="1" smtClean="0"/>
              <a:t>bool</a:t>
            </a:r>
            <a:r>
              <a:rPr lang="vi-VN" dirty="0" smtClean="0"/>
              <a:t> kq</a:t>
            </a:r>
            <a:r>
              <a:rPr lang="en-US" dirty="0" smtClean="0"/>
              <a:t> </a:t>
            </a:r>
            <a:r>
              <a:rPr lang="vi-VN" dirty="0" smtClean="0"/>
              <a:t>=</a:t>
            </a:r>
            <a:r>
              <a:rPr lang="en-US" dirty="0" smtClean="0"/>
              <a:t> false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>
                <a:solidFill>
                  <a:srgbClr val="C00000"/>
                </a:solidFill>
              </a:rPr>
              <a:t>	if(</a:t>
            </a:r>
            <a:r>
              <a:rPr lang="vi-VN" u="sng" dirty="0" smtClean="0">
                <a:solidFill>
                  <a:srgbClr val="C00000"/>
                </a:solidFill>
              </a:rPr>
              <a:t>Tham số </a:t>
            </a:r>
            <a:r>
              <a:rPr lang="vi-VN" b="1" u="sng" dirty="0" smtClean="0">
                <a:solidFill>
                  <a:srgbClr val="C00000"/>
                </a:solidFill>
              </a:rPr>
              <a:t>thoả</a:t>
            </a:r>
            <a:r>
              <a:rPr lang="vi-VN" u="sng" dirty="0" smtClean="0">
                <a:solidFill>
                  <a:srgbClr val="C00000"/>
                </a:solidFill>
              </a:rPr>
              <a:t> ràng buộc</a:t>
            </a:r>
            <a:r>
              <a:rPr lang="vi-VN" dirty="0" smtClean="0">
                <a:solidFill>
                  <a:srgbClr val="C00000"/>
                </a:solidFill>
              </a:rPr>
              <a:t>)</a:t>
            </a:r>
            <a:endParaRPr lang="en-US" dirty="0" smtClean="0">
              <a:solidFill>
                <a:srgbClr val="C0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{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	gán giá trị tương ứng cho thuộc tính của lớp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	kq=</a:t>
            </a:r>
            <a:r>
              <a:rPr lang="en-US" dirty="0" smtClean="0"/>
              <a:t>true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}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return kq;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}</a:t>
            </a:r>
            <a:endParaRPr lang="en-US" dirty="0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3E5214-A917-4CCF-AC4E-BE34C12A477F}" type="slidenum">
              <a:rPr lang="en-US">
                <a:solidFill>
                  <a:srgbClr val="FFFFFF"/>
                </a:solidFill>
              </a:rPr>
              <a:pPr eaLnBrk="1" hangingPunct="1"/>
              <a:t>29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772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/>
              <a:t>n</a:t>
            </a:r>
            <a:r>
              <a:rPr lang="en-US" dirty="0" err="1" smtClean="0"/>
              <a:t>iệm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600200"/>
            <a:ext cx="7886700" cy="4568825"/>
          </a:xfrm>
        </p:spPr>
        <p:txBody>
          <a:bodyPr>
            <a:normAutofit lnSpcReduction="10000"/>
          </a:bodyPr>
          <a:lstStyle/>
          <a:p>
            <a:pPr marL="308610" indent="-34290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đối tượng: Định nghĩa các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(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 tính)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(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thức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chung cho tất cả các đối tượng của cùng một loại.</a:t>
            </a:r>
          </a:p>
          <a:p>
            <a:pPr marL="308610" indent="-34290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Đối tượng: Thể hiện 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(instance) 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thể của một lớp đối tượng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0F077A9-A2B0-4636-A940-A8B43467FCD7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85800"/>
            <a:ext cx="7848600" cy="578802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i="1" dirty="0" err="1"/>
              <a:t>h</a:t>
            </a:r>
            <a:r>
              <a:rPr lang="en-US" i="1" dirty="0" err="1" smtClean="0"/>
              <a:t>oặc</a:t>
            </a:r>
            <a:endParaRPr lang="en-US" i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public </a:t>
            </a:r>
            <a:r>
              <a:rPr lang="en-US" dirty="0" err="1" smtClean="0"/>
              <a:t>bool</a:t>
            </a:r>
            <a:r>
              <a:rPr lang="vi-VN" dirty="0" smtClean="0"/>
              <a:t>  Tên hàm  ( Tham số 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{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//Trả về </a:t>
            </a:r>
            <a:r>
              <a:rPr lang="en-US" dirty="0" smtClean="0"/>
              <a:t>true</a:t>
            </a:r>
            <a:r>
              <a:rPr lang="vi-VN" dirty="0" smtClean="0"/>
              <a:t>: </a:t>
            </a:r>
            <a:r>
              <a:rPr lang="en-US" dirty="0" smtClean="0"/>
              <a:t>t</a:t>
            </a:r>
            <a:r>
              <a:rPr lang="vi-VN" dirty="0" smtClean="0"/>
              <a:t>hực hiện được, </a:t>
            </a:r>
            <a:r>
              <a:rPr lang="en-US" dirty="0" smtClean="0"/>
              <a:t>false</a:t>
            </a:r>
            <a:r>
              <a:rPr lang="vi-VN" dirty="0" smtClean="0"/>
              <a:t>: </a:t>
            </a:r>
            <a:r>
              <a:rPr lang="en-US" dirty="0" smtClean="0"/>
              <a:t>k</a:t>
            </a:r>
            <a:r>
              <a:rPr lang="vi-VN" dirty="0" smtClean="0"/>
              <a:t>hông thực hiện được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vi-VN" dirty="0" smtClean="0">
                <a:solidFill>
                  <a:srgbClr val="C00000"/>
                </a:solidFill>
              </a:rPr>
              <a:t>if(</a:t>
            </a:r>
            <a:r>
              <a:rPr lang="vi-VN" u="sng" dirty="0" smtClean="0">
                <a:solidFill>
                  <a:srgbClr val="C00000"/>
                </a:solidFill>
              </a:rPr>
              <a:t>Tham số </a:t>
            </a:r>
            <a:r>
              <a:rPr lang="vi-VN" b="1" u="sng" dirty="0" smtClean="0">
                <a:solidFill>
                  <a:srgbClr val="C00000"/>
                </a:solidFill>
              </a:rPr>
              <a:t>không</a:t>
            </a:r>
            <a:r>
              <a:rPr lang="vi-VN" u="sng" dirty="0" smtClean="0">
                <a:solidFill>
                  <a:srgbClr val="C00000"/>
                </a:solidFill>
              </a:rPr>
              <a:t> thoả ràng buộc</a:t>
            </a:r>
            <a:r>
              <a:rPr lang="vi-VN" dirty="0" smtClean="0">
                <a:solidFill>
                  <a:srgbClr val="C00000"/>
                </a:solidFill>
              </a:rPr>
              <a:t>)</a:t>
            </a:r>
            <a:endParaRPr lang="en-US" dirty="0" smtClean="0">
              <a:solidFill>
                <a:srgbClr val="C0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	return </a:t>
            </a:r>
            <a:r>
              <a:rPr lang="en-US" dirty="0" smtClean="0"/>
              <a:t>false</a:t>
            </a:r>
            <a:r>
              <a:rPr lang="vi-VN" dirty="0" smtClean="0"/>
              <a:t>;		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gán giá trị tương ứng cho thuộc tính của lớp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return </a:t>
            </a:r>
            <a:r>
              <a:rPr lang="en-US" dirty="0" smtClean="0"/>
              <a:t>true</a:t>
            </a:r>
            <a:r>
              <a:rPr lang="vi-VN" dirty="0" smtClean="0"/>
              <a:t>;	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}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u="sng" dirty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03138F-E42E-48CB-B0B1-840A4B12CC61}" type="slidenum">
              <a:rPr lang="en-US">
                <a:solidFill>
                  <a:srgbClr val="FFFFFF"/>
                </a:solidFill>
              </a:rPr>
              <a:pPr eaLnBrk="1" hangingPunct="1"/>
              <a:t>30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74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457200"/>
            <a:ext cx="6934200" cy="6172200"/>
          </a:xfrm>
        </p:spPr>
        <p:txBody>
          <a:bodyPr rtlCol="0"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public </a:t>
            </a:r>
            <a:r>
              <a:rPr lang="en-US" dirty="0" err="1" smtClean="0"/>
              <a:t>bool</a:t>
            </a:r>
            <a:r>
              <a:rPr lang="vi-VN" dirty="0" smtClean="0"/>
              <a:t> CapNhatX(int xx)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{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if(!KiemTraX(xx))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	</a:t>
            </a:r>
            <a:r>
              <a:rPr lang="en-US" dirty="0" smtClean="0"/>
              <a:t>	</a:t>
            </a:r>
            <a:r>
              <a:rPr lang="vi-VN" dirty="0" smtClean="0"/>
              <a:t>return </a:t>
            </a:r>
            <a:r>
              <a:rPr lang="en-US" dirty="0" smtClean="0"/>
              <a:t>false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x=xx;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return </a:t>
            </a:r>
            <a:r>
              <a:rPr lang="en-US" dirty="0" smtClean="0"/>
              <a:t>true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}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public </a:t>
            </a:r>
            <a:r>
              <a:rPr lang="en-US" dirty="0" err="1" smtClean="0"/>
              <a:t>bool</a:t>
            </a:r>
            <a:r>
              <a:rPr lang="vi-VN" dirty="0" smtClean="0"/>
              <a:t> CapNhatM(int mm)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{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if(!KiemTra1(mm, Goc))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	</a:t>
            </a:r>
            <a:r>
              <a:rPr lang="en-US" dirty="0" smtClean="0"/>
              <a:t>	</a:t>
            </a:r>
            <a:r>
              <a:rPr lang="vi-VN" dirty="0" smtClean="0"/>
              <a:t>return </a:t>
            </a:r>
            <a:r>
              <a:rPr lang="en-US" dirty="0" smtClean="0"/>
              <a:t>false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m=mm;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return </a:t>
            </a:r>
            <a:r>
              <a:rPr lang="en-US" dirty="0" smtClean="0"/>
              <a:t>true</a:t>
            </a:r>
            <a:r>
              <a:rPr lang="vi-VN" dirty="0" smtClean="0"/>
              <a:t>;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vi-VN" dirty="0" smtClean="0"/>
              <a:t>}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EFDA6B-306C-4FF0-AC4C-7526334C1425}" type="slidenum">
              <a:rPr lang="en-US">
                <a:solidFill>
                  <a:srgbClr val="FFFFFF"/>
                </a:solidFill>
              </a:rPr>
              <a:pPr eaLnBrk="1" hangingPunct="1"/>
              <a:t>31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180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380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380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380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380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171EAF-4B22-495E-A182-AC0DE10A11E5}" type="slidenum">
              <a:rPr lang="en-US">
                <a:solidFill>
                  <a:srgbClr val="FFFFFF"/>
                </a:solidFill>
              </a:rPr>
              <a:pPr eaLnBrk="1" hangingPunct="1"/>
              <a:t>32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79938" y="1697160"/>
            <a:ext cx="8311662" cy="4719515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kiểm tra ràng buộc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KiemTra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(int xx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KiemTraY(int yy)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khởi tạo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Nhap()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KhoiTao (int xx, int yy, char cc)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PhatSinh()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/>
              <a:t>VD1: </a:t>
            </a:r>
            <a:r>
              <a:rPr lang="vi-VN" sz="2800" dirty="0"/>
              <a:t>Thiết kế các hành động của lớp </a:t>
            </a:r>
            <a:r>
              <a:rPr lang="en-US" sz="2800" dirty="0" err="1" smtClean="0"/>
              <a:t>CDiemKT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42249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171EAF-4B22-495E-A182-AC0DE10A11E5}" type="slidenum">
              <a:rPr lang="en-US">
                <a:solidFill>
                  <a:srgbClr val="FFFFFF"/>
                </a:solidFill>
              </a:rPr>
              <a:pPr eaLnBrk="1" hangingPunct="1"/>
              <a:t>33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43000" y="762001"/>
            <a:ext cx="7620000" cy="609600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cập nhật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//Trực tiếp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CapNhatX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xx);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(char c);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//Gián tiếp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DichPhai(uint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DichTrai(uint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DichLen(uint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DichXuong(uint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DichXien1(uint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chXien2(uint k);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/>
              <a:t>VD1: </a:t>
            </a:r>
            <a:r>
              <a:rPr lang="vi-VN" sz="2800" dirty="0"/>
              <a:t>Thiết kế các hành động của lớp </a:t>
            </a:r>
            <a:r>
              <a:rPr lang="en-US" sz="2800" dirty="0" err="1" smtClean="0"/>
              <a:t>CDiemKT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41251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61BC51-378E-495B-8CD5-2EF7993A0EFF}" type="slidenum">
              <a:rPr lang="en-US">
                <a:solidFill>
                  <a:srgbClr val="FFFFFF"/>
                </a:solidFill>
              </a:rPr>
              <a:pPr eaLnBrk="1" hangingPunct="1"/>
              <a:t>34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76400"/>
            <a:ext cx="7924800" cy="5181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xử lý tính toán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double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KhoangCach(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KhoangCachX(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KhoangCachY(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cung cấp thông tin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Xuat()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Xoa()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GiaTriX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GiaTriY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 </a:t>
            </a:r>
          </a:p>
          <a:p>
            <a:pPr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char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GiaTriCh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/>
              <a:t>VD1: </a:t>
            </a:r>
            <a:r>
              <a:rPr lang="vi-VN" sz="2800" dirty="0"/>
              <a:t>Thiết kế các hành động của lớp </a:t>
            </a:r>
            <a:r>
              <a:rPr lang="en-US" sz="2800" dirty="0" err="1" smtClean="0"/>
              <a:t>CDiemKT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9920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54E2CB8-A5E3-43AB-9148-A17C744578C9}" type="slidenum">
              <a:rPr lang="en-US">
                <a:solidFill>
                  <a:srgbClr val="FFFFFF"/>
                </a:solidFill>
              </a:rPr>
              <a:pPr eaLnBrk="1" hangingPunct="1"/>
              <a:t>35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371600"/>
            <a:ext cx="9296400" cy="51022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indent="-27432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kiểm tra ràng buộc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KiemTraM(int mm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KiemTraN(int nn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khởi tạo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Nhap()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KhoiTao(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M,int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KhoiTao(int x, int y, int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cng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KhoiTao(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X,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PhatSinh()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VD2: </a:t>
            </a:r>
            <a:r>
              <a:rPr lang="vi-VN" sz="2800" dirty="0"/>
              <a:t>Thiết kế các hành động của lớp </a:t>
            </a:r>
            <a:r>
              <a:rPr lang="en-US" sz="2800" dirty="0" smtClean="0"/>
              <a:t>CHCN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03732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54E2CB8-A5E3-43AB-9148-A17C744578C9}" type="slidenum">
              <a:rPr lang="en-US">
                <a:solidFill>
                  <a:srgbClr val="FFFFFF"/>
                </a:solidFill>
              </a:rPr>
              <a:pPr eaLnBrk="1" hangingPunct="1"/>
              <a:t>36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76400"/>
            <a:ext cx="7924800" cy="4797425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cập nhật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//Trực tiếp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CapNhatGoc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CDiemKT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CapNhatNgang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CapNhatDung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cd);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VD2: </a:t>
            </a:r>
            <a:r>
              <a:rPr lang="vi-VN" sz="2800" dirty="0"/>
              <a:t>Thiết kế các hành động của lớp </a:t>
            </a:r>
            <a:r>
              <a:rPr lang="en-US" sz="2800" dirty="0" smtClean="0"/>
              <a:t>CHCN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2342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54E2CB8-A5E3-43AB-9148-A17C744578C9}" type="slidenum">
              <a:rPr lang="en-US">
                <a:solidFill>
                  <a:srgbClr val="FFFFFF"/>
                </a:solidFill>
              </a:rPr>
              <a:pPr eaLnBrk="1" hangingPunct="1"/>
              <a:t>37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685800"/>
            <a:ext cx="7924800" cy="617220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cập nhật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//Gián tiếp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DichPhai(int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DichTrai(int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DichLen(int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DichXuong(int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TangNgang(int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GiamNgang(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 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TangDung(int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GiamDung(int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Xoay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huan()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Xoay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ghich()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VD2: </a:t>
            </a:r>
            <a:r>
              <a:rPr lang="vi-VN" sz="2800" dirty="0"/>
              <a:t>Thiết kế các hành động của lớp </a:t>
            </a:r>
            <a:r>
              <a:rPr lang="en-US" sz="2800" dirty="0" smtClean="0"/>
              <a:t>CHCN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28960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76400"/>
            <a:ext cx="8458200" cy="44196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xử lý tính toán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XetViTri(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//-1: Bên trong, 0: Trên cạnh, 1: Bên ngoài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KhoangCachX(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KhoangCachY(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iemKT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M);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VD2: </a:t>
            </a:r>
            <a:r>
              <a:rPr lang="vi-VN" sz="2800" dirty="0"/>
              <a:t>Thiết kế các hành động của lớp </a:t>
            </a:r>
            <a:r>
              <a:rPr lang="en-US" sz="2800" dirty="0" smtClean="0"/>
              <a:t>CHCN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42641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76400"/>
            <a:ext cx="7467600" cy="5105400"/>
          </a:xfrm>
          <a:prstGeom prst="rect">
            <a:avLst/>
          </a:prstGeo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5. 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Nhóm cung cấp thông tin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Xuat()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Xoa()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CDiemKT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ToaDoGoc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ChieuNgang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ChieuDung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 Chu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DienTich()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public double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DuongCheo()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153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VD2: </a:t>
            </a:r>
            <a:r>
              <a:rPr lang="vi-VN" sz="2800" dirty="0"/>
              <a:t>Thiết kế các hành động của lớp </a:t>
            </a:r>
            <a:r>
              <a:rPr lang="en-US" sz="2800" dirty="0" smtClean="0"/>
              <a:t>CHCN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98246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/>
              <a:t>n</a:t>
            </a:r>
            <a:r>
              <a:rPr lang="en-US" dirty="0" err="1" smtClean="0"/>
              <a:t>iệm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690689"/>
            <a:ext cx="7886700" cy="4478336"/>
          </a:xfrm>
        </p:spPr>
        <p:txBody>
          <a:bodyPr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SINHVIEN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endParaRPr lang="vi-VN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tính: Họ tên, giới tính, ngày tháng năm sinh, 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tb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đối tượng ưu tiên, 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32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thức: Học bài, làm bài thi, </a:t>
            </a: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tập, ...</a:t>
            </a:r>
          </a:p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vi-VN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 </a:t>
            </a:r>
            <a:r>
              <a:rPr lang="vi-VN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viên Nguyễn Văn A, Lý Thị B là đối tượng thuộc lớp SINHVIEN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0F077A9-A2B0-4636-A940-A8B43467FCD7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70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7886700" cy="4495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Thiết kế các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sau: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CTime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CDate</a:t>
            </a:r>
            <a:r>
              <a:rPr lang="vi-V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23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8515350" cy="525780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cập</a:t>
            </a:r>
            <a:r>
              <a:rPr lang="en-US" dirty="0" smtClean="0"/>
              <a:t> </a:t>
            </a:r>
            <a:r>
              <a:rPr lang="en-US" dirty="0" err="1" smtClean="0"/>
              <a:t>nhật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(property get-set)</a:t>
            </a:r>
          </a:p>
          <a:p>
            <a:pPr algn="just">
              <a:lnSpc>
                <a:spcPct val="150000"/>
              </a:lnSpc>
            </a:pP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(overload)</a:t>
            </a:r>
          </a:p>
          <a:p>
            <a:pPr algn="just">
              <a:lnSpc>
                <a:spcPct val="150000"/>
              </a:lnSpc>
            </a:pP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(constructor</a:t>
            </a:r>
            <a:r>
              <a:rPr lang="en-US" dirty="0"/>
              <a:t>) 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(operator)</a:t>
            </a:r>
          </a:p>
          <a:p>
            <a:pPr algn="just">
              <a:lnSpc>
                <a:spcPct val="150000"/>
              </a:lnSpc>
            </a:pP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 </a:t>
            </a:r>
            <a:r>
              <a:rPr lang="en-US" dirty="0" err="1" smtClean="0"/>
              <a:t>bổ</a:t>
            </a:r>
            <a:r>
              <a:rPr lang="en-US" dirty="0" smtClean="0"/>
              <a:t> sung,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sẵn</a:t>
            </a:r>
            <a:r>
              <a:rPr lang="en-US" dirty="0" smtClean="0"/>
              <a:t> (override) </a:t>
            </a:r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74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cập</a:t>
            </a:r>
            <a:r>
              <a:rPr lang="en-US" dirty="0" smtClean="0"/>
              <a:t> </a:t>
            </a:r>
            <a:r>
              <a:rPr lang="en-US" dirty="0" err="1" smtClean="0"/>
              <a:t>nhật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3962400" cy="3962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ViDu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void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void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849858" y="1600200"/>
            <a:ext cx="5257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Program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vd.a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5; //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vd.b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4; //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vd.Xuat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</p:spTree>
    <p:extLst>
      <p:ext uri="{BB962C8B-B14F-4D97-AF65-F5344CB8AC3E}">
        <p14:creationId xmlns="" xmlns:p14="http://schemas.microsoft.com/office/powerpoint/2010/main" val="681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94975B-8F23-439C-B9EE-6A608C4E808A}" type="slidenum">
              <a:rPr lang="en-US">
                <a:solidFill>
                  <a:srgbClr val="FFFFFF"/>
                </a:solidFill>
              </a:rPr>
              <a:pPr eaLnBrk="1" hangingPunct="1"/>
              <a:t>43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066800" y="685800"/>
            <a:ext cx="7620000" cy="57880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property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get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set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value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đk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= value;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property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74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94975B-8F23-439C-B9EE-6A608C4E808A}" type="slidenum">
              <a:rPr lang="en-US">
                <a:solidFill>
                  <a:srgbClr val="FFFFFF"/>
                </a:solidFill>
              </a:rPr>
              <a:pPr eaLnBrk="1" hangingPunct="1"/>
              <a:t>44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76400"/>
            <a:ext cx="8077200" cy="47974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property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property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2028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F9F19D8-323E-4629-AAF7-5D091CC55B0C}" type="slidenum">
              <a:rPr lang="en-US">
                <a:solidFill>
                  <a:srgbClr val="FFFFFF"/>
                </a:solidFill>
              </a:rPr>
              <a:pPr eaLnBrk="1" hangingPunct="1"/>
              <a:t>45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96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8600" y="228600"/>
            <a:ext cx="3962400" cy="64738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class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get{return a;}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set{a=value;}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get {return b;}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set { b = value;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962400" y="1066800"/>
            <a:ext cx="5181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Program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5;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vd.B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4;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}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9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7886700" cy="4495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property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sau: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CTime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CDate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64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B062E5-908A-4691-92BD-BFD825C3CA83}" type="slidenum">
              <a:rPr lang="en-US">
                <a:solidFill>
                  <a:srgbClr val="FFFFFF"/>
                </a:solidFill>
              </a:rPr>
              <a:pPr eaLnBrk="1" hangingPunct="1"/>
              <a:t>47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153400" cy="7620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 err="1" smtClean="0"/>
              <a:t>Phương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trùng</a:t>
            </a:r>
            <a:r>
              <a:rPr lang="en-US" sz="4000" dirty="0" smtClean="0"/>
              <a:t> </a:t>
            </a:r>
            <a:r>
              <a:rPr lang="en-US" sz="4000" dirty="0" err="1" smtClean="0"/>
              <a:t>tên</a:t>
            </a:r>
            <a:endParaRPr lang="en-US" sz="4000" dirty="0"/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752600"/>
            <a:ext cx="7848600" cy="48006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ó thể có tên trùng nhau ngay cả các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này ở cùng trong 1 lớp nhưng trong số các tham số phải có ít nhất 1 tham số khác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KDL (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554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B062E5-908A-4691-92BD-BFD825C3CA83}" type="slidenum">
              <a:rPr lang="en-US">
                <a:solidFill>
                  <a:srgbClr val="FFFFFF"/>
                </a:solidFill>
              </a:rPr>
              <a:pPr eaLnBrk="1" hangingPunct="1"/>
              <a:t>48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7620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 err="1" smtClean="0"/>
              <a:t>Phương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trùng</a:t>
            </a:r>
            <a:r>
              <a:rPr lang="en-US" sz="4000" dirty="0" smtClean="0"/>
              <a:t> </a:t>
            </a:r>
            <a:r>
              <a:rPr lang="en-US" sz="4000" dirty="0" err="1" smtClean="0"/>
              <a:t>tên</a:t>
            </a:r>
            <a:endParaRPr lang="en-US" sz="4000" dirty="0"/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8600" y="1447800"/>
            <a:ext cx="8458200" cy="5105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}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}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(float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}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float bb)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}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strike="dbl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3200" strike="dblStrike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strike="dbl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strike="dblStrike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3200" strike="dbl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</p:txBody>
      </p:sp>
    </p:spTree>
    <p:extLst>
      <p:ext uri="{BB962C8B-B14F-4D97-AF65-F5344CB8AC3E}">
        <p14:creationId xmlns="" xmlns:p14="http://schemas.microsoft.com/office/powerpoint/2010/main" val="26362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tên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001"/>
            <a:ext cx="7886700" cy="5105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?</a:t>
            </a:r>
          </a:p>
          <a:p>
            <a:pPr marL="0" indent="0">
              <a:buNone/>
            </a:pPr>
            <a:r>
              <a:rPr lang="en-US" dirty="0" smtClean="0"/>
              <a:t>1. public void </a:t>
            </a:r>
            <a:r>
              <a:rPr lang="en-US" dirty="0" err="1" smtClean="0"/>
              <a:t>PhuongThuc</a:t>
            </a:r>
            <a:r>
              <a:rPr lang="en-US" dirty="0" smtClean="0"/>
              <a:t>(</a:t>
            </a:r>
            <a:r>
              <a:rPr lang="en-US" dirty="0" err="1" smtClean="0"/>
              <a:t>int</a:t>
            </a:r>
            <a:r>
              <a:rPr lang="en-US" dirty="0" smtClean="0"/>
              <a:t> a) {}</a:t>
            </a:r>
          </a:p>
          <a:p>
            <a:pPr marL="0" indent="0">
              <a:buNone/>
            </a:pPr>
            <a:r>
              <a:rPr lang="en-US" dirty="0" smtClean="0"/>
              <a:t>2. public void </a:t>
            </a:r>
            <a:r>
              <a:rPr lang="en-US" dirty="0" err="1" smtClean="0"/>
              <a:t>PhuongThuc</a:t>
            </a:r>
            <a:r>
              <a:rPr lang="en-US" dirty="0" smtClean="0"/>
              <a:t>(float a) {}</a:t>
            </a:r>
          </a:p>
          <a:p>
            <a:pPr marL="0" indent="0">
              <a:buNone/>
            </a:pPr>
            <a:r>
              <a:rPr lang="en-US" dirty="0" smtClean="0"/>
              <a:t>void Main()</a:t>
            </a:r>
          </a:p>
          <a:p>
            <a:pPr marL="0" indent="0">
              <a:buNone/>
            </a:pPr>
            <a:r>
              <a:rPr lang="en-US" dirty="0" smtClean="0"/>
              <a:t>{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x=7;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float y=6.0;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PhuongThuc</a:t>
            </a:r>
            <a:r>
              <a:rPr lang="en-US" dirty="0" smtClean="0"/>
              <a:t>(x); //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1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PhuongThuc</a:t>
            </a:r>
            <a:r>
              <a:rPr lang="en-US" dirty="0" smtClean="0"/>
              <a:t>(y); //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2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2558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LTHĐT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6B9BC8-60FA-4E85-B52B-5BEAD90ADBB4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gray">
          <a:xfrm>
            <a:off x="627185" y="1524000"/>
            <a:ext cx="7753350" cy="467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20000"/>
              </a:spcBef>
              <a:buClr>
                <a:schemeClr val="hlink"/>
              </a:buClr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2951285" y="3863975"/>
            <a:ext cx="48768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4581525" y="2768887"/>
            <a:ext cx="1905000" cy="685800"/>
          </a:xfrm>
          <a:prstGeom prst="ellips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</a:p>
        </p:txBody>
      </p:sp>
      <p:sp>
        <p:nvSpPr>
          <p:cNvPr id="8199" name="Oval 6"/>
          <p:cNvSpPr>
            <a:spLocks noChangeArrowheads="1"/>
          </p:cNvSpPr>
          <p:nvPr/>
        </p:nvSpPr>
        <p:spPr bwMode="auto">
          <a:xfrm>
            <a:off x="3781425" y="4386709"/>
            <a:ext cx="3505200" cy="990600"/>
          </a:xfrm>
          <a:prstGeom prst="ellips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</a:t>
            </a: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685800" y="2819400"/>
            <a:ext cx="236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201" name="Text Box 8"/>
          <p:cNvSpPr txBox="1">
            <a:spLocks noChangeArrowheads="1"/>
          </p:cNvSpPr>
          <p:nvPr/>
        </p:nvSpPr>
        <p:spPr bwMode="auto">
          <a:xfrm>
            <a:off x="762000" y="4343400"/>
            <a:ext cx="2667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Làm bằng cách nào?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DA218A-EE4E-48A4-801D-E638DD00DFB4}" type="slidenum">
              <a:rPr lang="en-US">
                <a:solidFill>
                  <a:srgbClr val="FFFFFF"/>
                </a:solidFill>
              </a:rPr>
              <a:pPr eaLnBrk="1" hangingPunct="1"/>
              <a:t>50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153400" cy="7620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03375"/>
            <a:ext cx="8001000" cy="52546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Tự động thực hiện khi đối tượng được sinh ra, các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này có các đặc điểm: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5425" indent="-225425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có </a:t>
            </a:r>
            <a:r>
              <a:rPr lang="vi-V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giá trị trả về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5425" indent="-225425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32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rùng với tên lớp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5425" indent="-225425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5425" indent="-225425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new</a:t>
            </a:r>
          </a:p>
        </p:txBody>
      </p:sp>
    </p:spTree>
    <p:extLst>
      <p:ext uri="{BB962C8B-B14F-4D97-AF65-F5344CB8AC3E}">
        <p14:creationId xmlns="" xmlns:p14="http://schemas.microsoft.com/office/powerpoint/2010/main" val="14579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DA218A-EE4E-48A4-801D-E638DD00DFB4}" type="slidenum">
              <a:rPr lang="en-US">
                <a:solidFill>
                  <a:srgbClr val="FFFFFF"/>
                </a:solidFill>
              </a:rPr>
              <a:pPr eaLnBrk="1" hangingPunct="1"/>
              <a:t>51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153400" cy="7620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03375"/>
            <a:ext cx="8001000" cy="52546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&gt;([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 </a:t>
            </a: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463550" indent="-46355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387746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0"/>
              </a:spcAft>
            </a:pPr>
            <a:fld id="{94F4D43D-C5FD-426B-84BB-71D754DCDEF9}" type="slidenum">
              <a:rPr lang="en-US" sz="2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>
                <a:spcBef>
                  <a:spcPts val="0"/>
                </a:spcBef>
                <a:spcAft>
                  <a:spcPts val="0"/>
                </a:spcAft>
              </a:pPr>
              <a:t>52</a:t>
            </a:fld>
            <a:endParaRPr lang="en-US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04800" y="79375"/>
            <a:ext cx="6629400" cy="67786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a = 4;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 = 2;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bb)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a =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 = bb;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Console.WriteLine("a = {0}, b = {1}", a, b);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86300" y="1412874"/>
            <a:ext cx="4495800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Program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vd.Xuat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23)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vd.Xuat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3050" indent="-273050" ea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</p:spTree>
    <p:extLst>
      <p:ext uri="{BB962C8B-B14F-4D97-AF65-F5344CB8AC3E}">
        <p14:creationId xmlns="" xmlns:p14="http://schemas.microsoft.com/office/powerpoint/2010/main" val="256687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2F91CF-4699-4DEC-9545-ADE97B429DF0}" type="slidenum">
              <a:rPr lang="en-US">
                <a:solidFill>
                  <a:srgbClr val="FFFFFF"/>
                </a:solidFill>
              </a:rPr>
              <a:pPr eaLnBrk="1" hangingPunct="1"/>
              <a:t>53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315200" cy="9144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this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755775"/>
            <a:ext cx="7848600" cy="548322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b)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a = a;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 = b;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Console.WriteLine("a={0}, b={1}", a, b);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5800" y="1524000"/>
            <a:ext cx="4564063" cy="3416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Program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vd.Gan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9);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vd.Xuat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</p:spTree>
    <p:extLst>
      <p:ext uri="{BB962C8B-B14F-4D97-AF65-F5344CB8AC3E}">
        <p14:creationId xmlns="" xmlns:p14="http://schemas.microsoft.com/office/powerpoint/2010/main" val="345871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0F9208-A9DB-49CE-A71C-D47AFB726E65}" type="slidenum">
              <a:rPr lang="en-US">
                <a:solidFill>
                  <a:srgbClr val="FFFFFF"/>
                </a:solidFill>
              </a:rPr>
              <a:pPr eaLnBrk="1" hangingPunct="1"/>
              <a:t>54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993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8600" y="0"/>
            <a:ext cx="8686800" cy="68580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 khoá </a:t>
            </a:r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vi-V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dùng để tham chiếu đến chính bản thân của đối tượng đó</a:t>
            </a:r>
            <a:endParaRPr lang="fr-F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CViDu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b)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a;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b;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Console.WriteLine("a={0}, b={1}", a, b);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8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8439150" cy="4495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sau: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CTime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CDate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1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3CD2539-6B51-4E06-90D9-150BCBC7FBB9}" type="slidenum">
              <a:rPr lang="en-US">
                <a:solidFill>
                  <a:srgbClr val="FFFFFF"/>
                </a:solidFill>
              </a:rPr>
              <a:pPr eaLnBrk="1" hangingPunct="1"/>
              <a:t>56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315200" cy="6858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219200"/>
            <a:ext cx="8077200" cy="5638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(Cong)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 đó,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c,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phải viết là:</a:t>
            </a: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a.Cong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c =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a.Nhan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</p:txBody>
      </p:sp>
    </p:spTree>
    <p:extLst>
      <p:ext uri="{BB962C8B-B14F-4D97-AF65-F5344CB8AC3E}">
        <p14:creationId xmlns="" xmlns:p14="http://schemas.microsoft.com/office/powerpoint/2010/main" val="88650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3CD2539-6B51-4E06-90D9-150BCBC7FBB9}" type="slidenum">
              <a:rPr lang="en-US">
                <a:solidFill>
                  <a:srgbClr val="FFFFFF"/>
                </a:solidFill>
              </a:rPr>
              <a:pPr eaLnBrk="1" hangingPunct="1"/>
              <a:t>57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315200" cy="9144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5257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= a + b;</a:t>
            </a: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 = a * b;</a:t>
            </a:r>
          </a:p>
          <a:p>
            <a:pPr marL="11113" indent="-11113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(operator)</a:t>
            </a:r>
          </a:p>
        </p:txBody>
      </p:sp>
    </p:spTree>
    <p:extLst>
      <p:ext uri="{BB962C8B-B14F-4D97-AF65-F5344CB8AC3E}">
        <p14:creationId xmlns="" xmlns:p14="http://schemas.microsoft.com/office/powerpoint/2010/main" val="31578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A943A3-0C06-4E1C-A2EF-90BA30ED266C}" type="slidenum">
              <a:rPr lang="en-US">
                <a:solidFill>
                  <a:srgbClr val="FFFFFF"/>
                </a:solidFill>
              </a:rPr>
              <a:pPr eaLnBrk="1" hangingPunct="1"/>
              <a:t>58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198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8229600" cy="5257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&lt;KDL&gt; operator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logic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KDL: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operator so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operator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315200" cy="9144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cài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2910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A943A3-0C06-4E1C-A2EF-90BA30ED266C}" type="slidenum">
              <a:rPr lang="en-US">
                <a:solidFill>
                  <a:srgbClr val="FFFFFF"/>
                </a:solidFill>
              </a:rPr>
              <a:pPr eaLnBrk="1" hangingPunct="1"/>
              <a:t>59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198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76400"/>
            <a:ext cx="7924800" cy="51816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operator +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ps1,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ps2)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 = a + b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914400"/>
          </a:xfrm>
        </p:spPr>
        <p:txBody>
          <a:bodyPr>
            <a:normAutofit fontScale="90000"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91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400"/>
          </a:xfrm>
        </p:spPr>
        <p:txBody>
          <a:bodyPr/>
          <a:lstStyle/>
          <a:p>
            <a:pPr eaLnBrk="1" hangingPunct="1"/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điển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3BF6997-3B66-42DF-942C-CA42244C5523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9220" name="Rectangle 3"/>
          <p:cNvSpPr txBox="1">
            <a:spLocks noChangeArrowheads="1"/>
          </p:cNvSpPr>
          <p:nvPr/>
        </p:nvSpPr>
        <p:spPr bwMode="gray">
          <a:xfrm>
            <a:off x="503238" y="1363663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(class)</a:t>
            </a: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782362"/>
            <a:ext cx="3557588" cy="402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2598D9-B521-4CD1-91E3-6BE4AA093618}" type="slidenum">
              <a:rPr lang="en-US">
                <a:solidFill>
                  <a:srgbClr val="FFFFFF"/>
                </a:solidFill>
              </a:rPr>
              <a:pPr eaLnBrk="1" hangingPunct="1"/>
              <a:t>60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813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90600" y="152400"/>
            <a:ext cx="6934200" cy="63214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operator    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t,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t;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m;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Cong(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ps2)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*ps2.mauso + ps2.tuso*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*ps2.mauso;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 = new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c.RutGon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="" xmlns:p14="http://schemas.microsoft.com/office/powerpoint/2010/main" val="304906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9B78ED-ED7E-4F6A-93B9-B7BD60FBCC0F}" type="slidenum">
              <a:rPr lang="en-US">
                <a:solidFill>
                  <a:srgbClr val="FFFFFF"/>
                </a:solidFill>
              </a:rPr>
              <a:pPr eaLnBrk="1" hangingPunct="1"/>
              <a:t>61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403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457199"/>
            <a:ext cx="7467600" cy="6400801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Program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= 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5);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de-D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CPhanSo b = new CPhanSo(1, 2);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c=new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 =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a.Cong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qua: ");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</p:spTree>
    <p:extLst>
      <p:ext uri="{BB962C8B-B14F-4D97-AF65-F5344CB8AC3E}">
        <p14:creationId xmlns="" xmlns:p14="http://schemas.microsoft.com/office/powerpoint/2010/main" val="41209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953CAA5-73AC-449A-B164-FC99E8F4FAC4}" type="slidenum">
              <a:rPr lang="en-US">
                <a:solidFill>
                  <a:srgbClr val="FFFFFF"/>
                </a:solidFill>
              </a:rPr>
              <a:pPr eaLnBrk="1" hangingPunct="1"/>
              <a:t>62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17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0"/>
            <a:ext cx="8534400" cy="6629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operator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t,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t;	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m;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static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operator +(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ps1,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ps2)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ps1.tuso*ps2.mauso + ps2.tuso*ps1.mauso;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ps1.mauso*ps2.mauso;</a:t>
            </a:r>
          </a:p>
          <a:p>
            <a:pPr marL="274320" indent="-27432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	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new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c.RutGon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("{0}/{1}",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320" indent="-27432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="" xmlns:p14="http://schemas.microsoft.com/office/powerpoint/2010/main" val="8056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686B12-8323-4E06-AF82-BBC5A7246A6A}" type="slidenum">
              <a:rPr lang="en-US">
                <a:solidFill>
                  <a:srgbClr val="FFFFFF"/>
                </a:solidFill>
              </a:rPr>
              <a:pPr eaLnBrk="1" hangingPunct="1"/>
              <a:t>63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608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370107"/>
            <a:ext cx="7924800" cy="64738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 Program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Main(string[]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= new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5);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de-D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= 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D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2);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c=new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 = a + b;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qua: ");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c.Xuat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</p:txBody>
      </p:sp>
    </p:spTree>
    <p:extLst>
      <p:ext uri="{BB962C8B-B14F-4D97-AF65-F5344CB8AC3E}">
        <p14:creationId xmlns="" xmlns:p14="http://schemas.microsoft.com/office/powerpoint/2010/main" val="152562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7886700" cy="4495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operator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sau: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CTime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Lớp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CDate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6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FF9C20A-D6D2-4BAB-A519-A0BDE8F3256A}" type="slidenum">
              <a:rPr lang="en-US">
                <a:solidFill>
                  <a:srgbClr val="FFFFFF"/>
                </a:solidFill>
              </a:rPr>
              <a:pPr eaLnBrk="1" hangingPunct="1"/>
              <a:t>65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515350" cy="100964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3600" dirty="0" err="1" smtClean="0"/>
              <a:t>Cài</a:t>
            </a:r>
            <a:r>
              <a:rPr lang="en-US" sz="3600" dirty="0" smtClean="0"/>
              <a:t> </a:t>
            </a:r>
            <a:r>
              <a:rPr lang="en-US" sz="3600" dirty="0" err="1" smtClean="0"/>
              <a:t>đặt</a:t>
            </a:r>
            <a:r>
              <a:rPr lang="en-US" sz="3600" dirty="0" smtClean="0"/>
              <a:t> </a:t>
            </a:r>
            <a:r>
              <a:rPr lang="en-US" sz="3600" dirty="0" err="1" smtClean="0"/>
              <a:t>bổ</a:t>
            </a:r>
            <a:r>
              <a:rPr lang="en-US" sz="3600" dirty="0" smtClean="0"/>
              <a:t> sung </a:t>
            </a:r>
            <a:r>
              <a:rPr lang="en-US" sz="3600" dirty="0" err="1" smtClean="0"/>
              <a:t>chức</a:t>
            </a:r>
            <a:r>
              <a:rPr lang="en-US" sz="3600" dirty="0" smtClean="0"/>
              <a:t> </a:t>
            </a:r>
            <a:r>
              <a:rPr lang="en-US" sz="3600" dirty="0" err="1" smtClean="0"/>
              <a:t>năng</a:t>
            </a:r>
            <a:r>
              <a:rPr lang="en-US" sz="3600" dirty="0" smtClean="0"/>
              <a:t> </a:t>
            </a:r>
            <a:r>
              <a:rPr lang="en-US" sz="3600" dirty="0" err="1" smtClean="0"/>
              <a:t>phương</a:t>
            </a:r>
            <a:r>
              <a:rPr lang="en-US" sz="3600" dirty="0" smtClean="0"/>
              <a:t> </a:t>
            </a:r>
            <a:r>
              <a:rPr lang="en-US" sz="3600" dirty="0" err="1" smtClean="0"/>
              <a:t>thức</a:t>
            </a:r>
            <a:r>
              <a:rPr lang="en-US" sz="3600" dirty="0" smtClean="0"/>
              <a:t> </a:t>
            </a:r>
            <a:r>
              <a:rPr lang="en-US" dirty="0" err="1"/>
              <a:t>x</a:t>
            </a:r>
            <a:r>
              <a:rPr lang="en-US" sz="3600" dirty="0" err="1" smtClean="0"/>
              <a:t>uất</a:t>
            </a:r>
            <a:endParaRPr lang="en-US" sz="3600" dirty="0"/>
          </a:p>
        </p:txBody>
      </p:sp>
      <p:sp>
        <p:nvSpPr>
          <p:cNvPr id="4710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371600"/>
            <a:ext cx="7886700" cy="5486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445770" indent="-457200"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Write()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= 4;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float b = 7;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(“a={0}, b={1}”, a, b);</a:t>
            </a:r>
          </a:p>
          <a:p>
            <a:pPr marL="445770" indent="-457200" algn="just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Write()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(5, 3);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so: “ +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</p:txBody>
      </p:sp>
    </p:spTree>
    <p:extLst>
      <p:ext uri="{BB962C8B-B14F-4D97-AF65-F5344CB8AC3E}">
        <p14:creationId xmlns="" xmlns:p14="http://schemas.microsoft.com/office/powerpoint/2010/main" val="158423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AD31852-EEC7-4185-8644-27A9EE0CC070}" type="slidenum">
              <a:rPr lang="en-US">
                <a:solidFill>
                  <a:srgbClr val="FFFFFF"/>
                </a:solidFill>
              </a:rPr>
              <a:pPr eaLnBrk="1" hangingPunct="1"/>
              <a:t>66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371600"/>
            <a:ext cx="8229600" cy="5486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so: “+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override string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s=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s;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515350" cy="100964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3600" dirty="0" err="1" smtClean="0"/>
              <a:t>Cài</a:t>
            </a:r>
            <a:r>
              <a:rPr lang="en-US" sz="3600" dirty="0" smtClean="0"/>
              <a:t> </a:t>
            </a:r>
            <a:r>
              <a:rPr lang="en-US" sz="3600" dirty="0" err="1" smtClean="0"/>
              <a:t>đặt</a:t>
            </a:r>
            <a:r>
              <a:rPr lang="en-US" sz="3600" dirty="0" smtClean="0"/>
              <a:t> </a:t>
            </a:r>
            <a:r>
              <a:rPr lang="en-US" sz="3600" dirty="0" err="1" smtClean="0"/>
              <a:t>bổ</a:t>
            </a:r>
            <a:r>
              <a:rPr lang="en-US" sz="3600" dirty="0" smtClean="0"/>
              <a:t> sung </a:t>
            </a:r>
            <a:r>
              <a:rPr lang="en-US" sz="3600" dirty="0" err="1" smtClean="0"/>
              <a:t>chức</a:t>
            </a:r>
            <a:r>
              <a:rPr lang="en-US" sz="3600" dirty="0" smtClean="0"/>
              <a:t> </a:t>
            </a:r>
            <a:r>
              <a:rPr lang="en-US" sz="3600" dirty="0" err="1" smtClean="0"/>
              <a:t>năng</a:t>
            </a:r>
            <a:r>
              <a:rPr lang="en-US" sz="3600" dirty="0" smtClean="0"/>
              <a:t> </a:t>
            </a:r>
            <a:r>
              <a:rPr lang="en-US" sz="3600" dirty="0" err="1" smtClean="0"/>
              <a:t>phương</a:t>
            </a:r>
            <a:r>
              <a:rPr lang="en-US" sz="3600" dirty="0" smtClean="0"/>
              <a:t> </a:t>
            </a:r>
            <a:r>
              <a:rPr lang="en-US" sz="3600" dirty="0" err="1" smtClean="0"/>
              <a:t>thức</a:t>
            </a:r>
            <a:r>
              <a:rPr lang="en-US" sz="3600" dirty="0" smtClean="0"/>
              <a:t> </a:t>
            </a:r>
            <a:r>
              <a:rPr lang="en-US" dirty="0" err="1"/>
              <a:t>x</a:t>
            </a:r>
            <a:r>
              <a:rPr lang="en-US" sz="3600" dirty="0" err="1" smtClean="0"/>
              <a:t>uất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63830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4898A19-2D4C-448E-9604-9321F9D6FA5F}" type="slidenum">
              <a:rPr lang="en-US">
                <a:solidFill>
                  <a:srgbClr val="FFFFFF"/>
                </a:solidFill>
              </a:rPr>
              <a:pPr eaLnBrk="1" hangingPunct="1"/>
              <a:t>67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915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03375"/>
            <a:ext cx="8077200" cy="517842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private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t,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t;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m;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override string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string s =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tuso.ToString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+ "/" +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mauso.ToString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return s;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indent="-182880" eaLnBrk="1" fontAlgn="auto" hangingPunct="1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515350" cy="100964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3600" dirty="0" err="1" smtClean="0"/>
              <a:t>Cài</a:t>
            </a:r>
            <a:r>
              <a:rPr lang="en-US" sz="3600" dirty="0" smtClean="0"/>
              <a:t> </a:t>
            </a:r>
            <a:r>
              <a:rPr lang="en-US" sz="3600" dirty="0" err="1" smtClean="0"/>
              <a:t>đặt</a:t>
            </a:r>
            <a:r>
              <a:rPr lang="en-US" sz="3600" dirty="0" smtClean="0"/>
              <a:t> </a:t>
            </a:r>
            <a:r>
              <a:rPr lang="en-US" sz="3600" dirty="0" err="1" smtClean="0"/>
              <a:t>bổ</a:t>
            </a:r>
            <a:r>
              <a:rPr lang="en-US" sz="3600" dirty="0" smtClean="0"/>
              <a:t> sung </a:t>
            </a:r>
            <a:r>
              <a:rPr lang="en-US" sz="3600" dirty="0" err="1" smtClean="0"/>
              <a:t>chức</a:t>
            </a:r>
            <a:r>
              <a:rPr lang="en-US" sz="3600" dirty="0" smtClean="0"/>
              <a:t> </a:t>
            </a:r>
            <a:r>
              <a:rPr lang="en-US" sz="3600" dirty="0" err="1" smtClean="0"/>
              <a:t>năng</a:t>
            </a:r>
            <a:r>
              <a:rPr lang="en-US" sz="3600" dirty="0" smtClean="0"/>
              <a:t> </a:t>
            </a:r>
            <a:r>
              <a:rPr lang="en-US" sz="3600" dirty="0" err="1" smtClean="0"/>
              <a:t>phương</a:t>
            </a:r>
            <a:r>
              <a:rPr lang="en-US" sz="3600" dirty="0" smtClean="0"/>
              <a:t> </a:t>
            </a:r>
            <a:r>
              <a:rPr lang="en-US" sz="3600" dirty="0" err="1" smtClean="0"/>
              <a:t>thức</a:t>
            </a:r>
            <a:r>
              <a:rPr lang="en-US" sz="3600" dirty="0" smtClean="0"/>
              <a:t> </a:t>
            </a:r>
            <a:r>
              <a:rPr lang="en-US" dirty="0" err="1"/>
              <a:t>x</a:t>
            </a:r>
            <a:r>
              <a:rPr lang="en-US" sz="3600" dirty="0" err="1" smtClean="0"/>
              <a:t>uất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83549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10000" y="6416675"/>
            <a:ext cx="1828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71E971A-AC75-4BAF-81A4-5CE8EE4A16B0}" type="slidenum">
              <a:rPr lang="en-US">
                <a:solidFill>
                  <a:srgbClr val="FFFFFF"/>
                </a:solidFill>
              </a:rPr>
              <a:pPr eaLnBrk="1" hangingPunct="1"/>
              <a:t>68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529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752600"/>
            <a:ext cx="7924800" cy="3581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Main(string[]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= new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CPhanSo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5);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so: “ + a);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515350" cy="100964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3600" dirty="0" err="1" smtClean="0"/>
              <a:t>Cài</a:t>
            </a:r>
            <a:r>
              <a:rPr lang="en-US" sz="3600" dirty="0" smtClean="0"/>
              <a:t> </a:t>
            </a:r>
            <a:r>
              <a:rPr lang="en-US" sz="3600" dirty="0" err="1" smtClean="0"/>
              <a:t>đặt</a:t>
            </a:r>
            <a:r>
              <a:rPr lang="en-US" sz="3600" dirty="0" smtClean="0"/>
              <a:t> </a:t>
            </a:r>
            <a:r>
              <a:rPr lang="en-US" sz="3600" dirty="0" err="1" smtClean="0"/>
              <a:t>bổ</a:t>
            </a:r>
            <a:r>
              <a:rPr lang="en-US" sz="3600" dirty="0" smtClean="0"/>
              <a:t> sung </a:t>
            </a:r>
            <a:r>
              <a:rPr lang="en-US" sz="3600" dirty="0" err="1" smtClean="0"/>
              <a:t>chức</a:t>
            </a:r>
            <a:r>
              <a:rPr lang="en-US" sz="3600" dirty="0" smtClean="0"/>
              <a:t> </a:t>
            </a:r>
            <a:r>
              <a:rPr lang="en-US" sz="3600" dirty="0" err="1" smtClean="0"/>
              <a:t>năng</a:t>
            </a:r>
            <a:r>
              <a:rPr lang="en-US" sz="3600" dirty="0" smtClean="0"/>
              <a:t> </a:t>
            </a:r>
            <a:r>
              <a:rPr lang="en-US" sz="3600" dirty="0" err="1" smtClean="0"/>
              <a:t>phương</a:t>
            </a:r>
            <a:r>
              <a:rPr lang="en-US" sz="3600" dirty="0" smtClean="0"/>
              <a:t> </a:t>
            </a:r>
            <a:r>
              <a:rPr lang="en-US" sz="3600" dirty="0" err="1" smtClean="0"/>
              <a:t>thức</a:t>
            </a:r>
            <a:r>
              <a:rPr lang="en-US" sz="3600" dirty="0" smtClean="0"/>
              <a:t> </a:t>
            </a:r>
            <a:r>
              <a:rPr lang="en-US" dirty="0" err="1"/>
              <a:t>x</a:t>
            </a:r>
            <a:r>
              <a:rPr lang="en-US" sz="3600" dirty="0" err="1" smtClean="0"/>
              <a:t>uất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623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524000"/>
            <a:ext cx="7886700" cy="4724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lớp sau: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CDiemKT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CHCN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CDate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ime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72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400"/>
          </a:xfrm>
        </p:spPr>
        <p:txBody>
          <a:bodyPr/>
          <a:lstStyle/>
          <a:p>
            <a:pPr eaLnBrk="1" hangingPunct="1"/>
            <a:r>
              <a:rPr lang="en-US" dirty="0" err="1" smtClean="0"/>
              <a:t>Cú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(class)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447800"/>
            <a:ext cx="7905750" cy="5029199"/>
          </a:xfrm>
        </p:spPr>
        <p:txBody>
          <a:bodyPr>
            <a:noAutofit/>
          </a:bodyPr>
          <a:lstStyle/>
          <a:p>
            <a:pPr marL="23495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495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457200" indent="-39370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39370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() </a:t>
            </a:r>
          </a:p>
          <a:p>
            <a:pPr marL="457200" indent="-39370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457200" indent="-39370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39370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234950"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4FD6D1-44ED-4F38-A06E-383F3933C31D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FAQs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F5705E-6B02-4655-89B4-444D56CDD2E3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70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15" descr="C:\Users\Minh Thanh\Desktop\fa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749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14400"/>
          </a:xfrm>
        </p:spPr>
        <p:txBody>
          <a:bodyPr/>
          <a:lstStyle/>
          <a:p>
            <a:pPr eaLnBrk="1" hangingPunct="1"/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636712"/>
            <a:ext cx="7886700" cy="4840287"/>
          </a:xfrm>
        </p:spPr>
        <p:txBody>
          <a:bodyPr>
            <a:noAutofit/>
          </a:bodyPr>
          <a:lstStyle/>
          <a:p>
            <a:pPr marL="339725" indent="-339725" algn="just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(mặc định)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ruy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xuất trong nội bộ 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39725" indent="-339725" algn="just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39725" indent="-339725" algn="just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Truy xuất mọi nơi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39725" indent="-339725" algn="just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static: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4FD6D1-44ED-4F38-A06E-383F3933C31D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44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VD: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CHocSinh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1269" name="Content Placeholder 2"/>
          <p:cNvSpPr>
            <a:spLocks noGrp="1"/>
          </p:cNvSpPr>
          <p:nvPr>
            <p:ph idx="4294967295"/>
          </p:nvPr>
        </p:nvSpPr>
        <p:spPr>
          <a:xfrm>
            <a:off x="628650" y="1712913"/>
            <a:ext cx="7886700" cy="4953000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CHocSinh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string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hoten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van;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private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float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dtb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}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void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 }</a:t>
            </a:r>
          </a:p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0E9398-1F40-4170-B912-ACA72E842FAE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2523</TotalTime>
  <Words>2810</Words>
  <Application>Microsoft Office PowerPoint</Application>
  <PresentationFormat>On-screen Show (4:3)</PresentationFormat>
  <Paragraphs>758</Paragraphs>
  <Slides>70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Office Theme</vt:lpstr>
      <vt:lpstr>Chương 3. Lớp  và đối tượng</vt:lpstr>
      <vt:lpstr>Nội dung</vt:lpstr>
      <vt:lpstr>Khái niệm</vt:lpstr>
      <vt:lpstr>Khái niệm</vt:lpstr>
      <vt:lpstr>Đối tượng trong LTHĐT</vt:lpstr>
      <vt:lpstr>Một cách thể hiện điển hình</vt:lpstr>
      <vt:lpstr>Cú pháp định nghĩa lớp (class)</vt:lpstr>
      <vt:lpstr>Từ khóa truy xuất</vt:lpstr>
      <vt:lpstr>VD: định nghĩa lớp CHocSinh</vt:lpstr>
      <vt:lpstr>Tạo và sử dụng đối tượng</vt:lpstr>
      <vt:lpstr>VD: Nhập vào họ tên, điểm văn và điểm toán của 1 học sinh. Tính điểm trung bình và in kết quả</vt:lpstr>
      <vt:lpstr>Slide 12</vt:lpstr>
      <vt:lpstr>Chia khai báo lớp thành nhiều file</vt:lpstr>
      <vt:lpstr>Thiết kế thuộc tính</vt:lpstr>
      <vt:lpstr>Ràng buộc</vt:lpstr>
      <vt:lpstr>Ràng buộc</vt:lpstr>
      <vt:lpstr>Ràng buộc tĩnh</vt:lpstr>
      <vt:lpstr>VD1: Xét lớp điểm ký tự (CDiemKT) trên cửa sổ Console</vt:lpstr>
      <vt:lpstr>VD2: Xét lớp hình chữ nhật (CHCN) trên cửa sổ Console Mô tả thuộc tính</vt:lpstr>
      <vt:lpstr>VD2: Xét lớp hình chữ nhật (CHCN) trên cửa sổ Console Mô tả ràng buộc liên thuộc tính</vt:lpstr>
      <vt:lpstr>VD3: Mô tả ràng buộc liên thuộc tính cho lớp CDate</vt:lpstr>
      <vt:lpstr>Bài tập: thiết kế thuộc tính các lớp</vt:lpstr>
      <vt:lpstr>Thiết kế các hành động của lớp</vt:lpstr>
      <vt:lpstr>Thiết kế các hành động của lớp</vt:lpstr>
      <vt:lpstr>Mẫu thiết kế phương thức ràng buộc</vt:lpstr>
      <vt:lpstr>Mẫu thiết kế phương thức ràng buộc</vt:lpstr>
      <vt:lpstr>VD thiết kế phương thức kiểm tra ràng buộc  cho lớp CHCN</vt:lpstr>
      <vt:lpstr>Cài đặt phương thức khởi tạo và cập nhật</vt:lpstr>
      <vt:lpstr>Slide 29</vt:lpstr>
      <vt:lpstr>Slide 30</vt:lpstr>
      <vt:lpstr>Slide 31</vt:lpstr>
      <vt:lpstr>VD1: Thiết kế các hành động của lớp CDiemKT</vt:lpstr>
      <vt:lpstr>VD1: Thiết kế các hành động của lớp CDiemKT</vt:lpstr>
      <vt:lpstr>VD1: Thiết kế các hành động của lớp CDiemKT</vt:lpstr>
      <vt:lpstr>VD2: Thiết kế các hành động của lớp CHCN</vt:lpstr>
      <vt:lpstr>VD2: Thiết kế các hành động của lớp CHCN</vt:lpstr>
      <vt:lpstr>VD2: Thiết kế các hành động của lớp CHCN</vt:lpstr>
      <vt:lpstr>VD2: Thiết kế các hành động của lớp CHCN</vt:lpstr>
      <vt:lpstr>VD2: Thiết kế các hành động của lớp CHCN</vt:lpstr>
      <vt:lpstr>Bài tập</vt:lpstr>
      <vt:lpstr>Cài đặt phương thức</vt:lpstr>
      <vt:lpstr>Truy xuất và cập nhật dữ liệu </vt:lpstr>
      <vt:lpstr>Mẫu cài đặt property</vt:lpstr>
      <vt:lpstr>Mẫu cài đặt property</vt:lpstr>
      <vt:lpstr>Slide 45</vt:lpstr>
      <vt:lpstr>Bài tập</vt:lpstr>
      <vt:lpstr>Phương thức trùng tên</vt:lpstr>
      <vt:lpstr>Phương thức trùng tên</vt:lpstr>
      <vt:lpstr>Phương thức trùng tên</vt:lpstr>
      <vt:lpstr>Phương thức thiết lập</vt:lpstr>
      <vt:lpstr>Mẫu phương thức thiết lập</vt:lpstr>
      <vt:lpstr>Slide 52</vt:lpstr>
      <vt:lpstr>Sử dụng từ khóa this</vt:lpstr>
      <vt:lpstr>Slide 54</vt:lpstr>
      <vt:lpstr>Bài tập</vt:lpstr>
      <vt:lpstr>Cài đặt phép toán</vt:lpstr>
      <vt:lpstr>Cài đặt phép toán</vt:lpstr>
      <vt:lpstr>Mẫu cài đặt phép toán</vt:lpstr>
      <vt:lpstr>VD: Cài đặt phép toán + cho lớp CPhanSo</vt:lpstr>
      <vt:lpstr>Slide 60</vt:lpstr>
      <vt:lpstr>Slide 61</vt:lpstr>
      <vt:lpstr>Slide 62</vt:lpstr>
      <vt:lpstr>Slide 63</vt:lpstr>
      <vt:lpstr>Bài tập</vt:lpstr>
      <vt:lpstr>Cài đặt bổ sung chức năng phương thức xuất</vt:lpstr>
      <vt:lpstr>Cài đặt bổ sung chức năng phương thức xuất</vt:lpstr>
      <vt:lpstr>Cài đặt bổ sung chức năng phương thức xuất</vt:lpstr>
      <vt:lpstr>Cài đặt bổ sung chức năng phương thức xuất</vt:lpstr>
      <vt:lpstr>Bài tập</vt:lpstr>
      <vt:lpstr>FAQs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Việt Khánh</dc:creator>
  <cp:lastModifiedBy>Khanh</cp:lastModifiedBy>
  <cp:revision>271</cp:revision>
  <dcterms:created xsi:type="dcterms:W3CDTF">2010-12-24T02:50:35Z</dcterms:created>
  <dcterms:modified xsi:type="dcterms:W3CDTF">2016-09-05T01:48:14Z</dcterms:modified>
</cp:coreProperties>
</file>